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29"/>
  </p:notesMasterIdLst>
  <p:handoutMasterIdLst>
    <p:handoutMasterId r:id="rId30"/>
  </p:handoutMasterIdLst>
  <p:sldIdLst>
    <p:sldId id="277" r:id="rId3"/>
    <p:sldId id="281" r:id="rId4"/>
    <p:sldId id="282" r:id="rId5"/>
    <p:sldId id="307" r:id="rId6"/>
    <p:sldId id="293" r:id="rId7"/>
    <p:sldId id="285" r:id="rId8"/>
    <p:sldId id="298" r:id="rId9"/>
    <p:sldId id="304" r:id="rId10"/>
    <p:sldId id="287" r:id="rId11"/>
    <p:sldId id="288" r:id="rId12"/>
    <p:sldId id="290" r:id="rId13"/>
    <p:sldId id="305" r:id="rId14"/>
    <p:sldId id="297" r:id="rId15"/>
    <p:sldId id="308" r:id="rId16"/>
    <p:sldId id="303" r:id="rId17"/>
    <p:sldId id="289" r:id="rId18"/>
    <p:sldId id="302" r:id="rId19"/>
    <p:sldId id="299" r:id="rId20"/>
    <p:sldId id="306" r:id="rId21"/>
    <p:sldId id="301" r:id="rId22"/>
    <p:sldId id="286" r:id="rId23"/>
    <p:sldId id="309" r:id="rId24"/>
    <p:sldId id="300" r:id="rId25"/>
    <p:sldId id="294" r:id="rId26"/>
    <p:sldId id="295" r:id="rId27"/>
    <p:sldId id="278" r:id="rId28"/>
  </p:sldIdLst>
  <p:sldSz cx="9144000" cy="5143500" type="screen16x9"/>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619" autoAdjust="0"/>
  </p:normalViewPr>
  <p:slideViewPr>
    <p:cSldViewPr snapToGrid="0" snapToObjects="1">
      <p:cViewPr varScale="1">
        <p:scale>
          <a:sx n="93" d="100"/>
          <a:sy n="93" d="100"/>
        </p:scale>
        <p:origin x="90" y="45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6/13/2024</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6/13/2024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295" y="1184383"/>
            <a:ext cx="2925483" cy="812634"/>
          </a:xfrm>
          <a:prstGeom prst="rect">
            <a:avLst/>
          </a:prstGeom>
        </p:spPr>
      </p:pic>
      <p:sp>
        <p:nvSpPr>
          <p:cNvPr id="3" name="Footer Placeholder 2"/>
          <p:cNvSpPr>
            <a:spLocks noGrp="1"/>
          </p:cNvSpPr>
          <p:nvPr>
            <p:ph type="ftr" sz="quarter" idx="20"/>
          </p:nvPr>
        </p:nvSpPr>
        <p:spPr>
          <a:xfrm>
            <a:off x="915353" y="4802823"/>
            <a:ext cx="7493624"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25655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fld id="{1D4C51F1-096E-4A7D-AF59-49489967A51A}" type="datetime1">
              <a:rPr lang="en-US" smtClean="0"/>
              <a:t>6/13/2024</a:t>
            </a:fld>
            <a:endParaRPr lang="en-US" dirty="0"/>
          </a:p>
        </p:txBody>
      </p:sp>
      <p:sp>
        <p:nvSpPr>
          <p:cNvPr id="5" name="Footer Placeholder 4"/>
          <p:cNvSpPr>
            <a:spLocks noGrp="1"/>
          </p:cNvSpPr>
          <p:nvPr>
            <p:ph type="ftr" sz="quarter" idx="22"/>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fld id="{8D18AFA9-C13B-4E9A-A7F0-C8B20BE5ADB5}" type="datetime1">
              <a:rPr lang="en-US" smtClean="0"/>
              <a:t>6/13/2024</a:t>
            </a:fld>
            <a:endParaRPr lang="en-US" dirty="0"/>
          </a:p>
        </p:txBody>
      </p:sp>
      <p:sp>
        <p:nvSpPr>
          <p:cNvPr id="5" name="Footer Placeholder 4"/>
          <p:cNvSpPr>
            <a:spLocks noGrp="1"/>
          </p:cNvSpPr>
          <p:nvPr>
            <p:ph type="ftr" sz="quarter" idx="26"/>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fld id="{6AFA6CE4-1B8F-4F53-8FC9-315CD27786F8}" type="datetime1">
              <a:rPr lang="en-US" smtClean="0"/>
              <a:t>6/13/2024</a:t>
            </a:fld>
            <a:endParaRPr lang="en-US" dirty="0"/>
          </a:p>
        </p:txBody>
      </p:sp>
      <p:sp>
        <p:nvSpPr>
          <p:cNvPr id="5" name="Footer Placeholder 4"/>
          <p:cNvSpPr>
            <a:spLocks noGrp="1"/>
          </p:cNvSpPr>
          <p:nvPr>
            <p:ph type="ftr" sz="quarter" idx="26"/>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fld id="{DC96F477-1573-42B6-8124-1C5E2CCC0FDA}" type="datetime1">
              <a:rPr lang="en-US" smtClean="0"/>
              <a:t>6/13/2024</a:t>
            </a:fld>
            <a:endParaRPr lang="en-US" dirty="0"/>
          </a:p>
        </p:txBody>
      </p:sp>
      <p:sp>
        <p:nvSpPr>
          <p:cNvPr id="5" name="Footer Placeholder 4"/>
          <p:cNvSpPr>
            <a:spLocks noGrp="1"/>
          </p:cNvSpPr>
          <p:nvPr>
            <p:ph type="ftr" sz="quarter" idx="19"/>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Light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7" name="Date Placeholder 6"/>
          <p:cNvSpPr>
            <a:spLocks noGrp="1"/>
          </p:cNvSpPr>
          <p:nvPr>
            <p:ph type="dt" sz="half" idx="18"/>
          </p:nvPr>
        </p:nvSpPr>
        <p:spPr/>
        <p:txBody>
          <a:bodyPr/>
          <a:lstStyle/>
          <a:p>
            <a:fld id="{69160BD7-9A24-46F0-B588-84A24FB50E43}" type="datetime1">
              <a:rPr lang="en-US" smtClean="0"/>
              <a:t>6/13/2024</a:t>
            </a:fld>
            <a:endParaRPr lang="en-US" dirty="0"/>
          </a:p>
        </p:txBody>
      </p:sp>
      <p:sp>
        <p:nvSpPr>
          <p:cNvPr id="11" name="Footer Placeholder 10"/>
          <p:cNvSpPr>
            <a:spLocks noGrp="1"/>
          </p:cNvSpPr>
          <p:nvPr>
            <p:ph type="ftr" sz="quarter" idx="19"/>
          </p:nvPr>
        </p:nvSpPr>
        <p:spPr/>
        <p:txBody>
          <a:bodyPr/>
          <a:lstStyle/>
          <a:p>
            <a:r>
              <a:rPr lang="en-US"/>
              <a:t>For required markings, please visit https://mh.jpl.nasa.gov</a:t>
            </a:r>
            <a:endParaRPr lang="en-US" dirty="0"/>
          </a:p>
        </p:txBody>
      </p:sp>
      <p:sp>
        <p:nvSpPr>
          <p:cNvPr id="13" name="Slide Number Placeholder 12"/>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5" name="Date Placeholder 4"/>
          <p:cNvSpPr>
            <a:spLocks noGrp="1"/>
          </p:cNvSpPr>
          <p:nvPr>
            <p:ph type="dt" sz="half" idx="10"/>
          </p:nvPr>
        </p:nvSpPr>
        <p:spPr/>
        <p:txBody>
          <a:bodyPr/>
          <a:lstStyle/>
          <a:p>
            <a:fld id="{7F360C67-0F6D-4A63-8E63-273C3D00EFA0}" type="datetime1">
              <a:rPr lang="en-US" smtClean="0"/>
              <a:t>6/13/2024</a:t>
            </a:fld>
            <a:endParaRPr lang="en-US" dirty="0"/>
          </a:p>
        </p:txBody>
      </p:sp>
      <p:sp>
        <p:nvSpPr>
          <p:cNvPr id="7" name="Footer Placeholder 6"/>
          <p:cNvSpPr>
            <a:spLocks noGrp="1"/>
          </p:cNvSpPr>
          <p:nvPr>
            <p:ph type="ftr" sz="quarter" idx="1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5D7FBDF3-D11F-4F70-8F9F-651D17F84E13}" type="datetime1">
              <a:rPr lang="en-US" smtClean="0"/>
              <a:t>6/13/2024</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518357F6-0510-479E-9626-ED401C3312BA}" type="datetime1">
              <a:rPr lang="en-US" smtClean="0"/>
              <a:t>6/13/2024</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A867B-514B-4F27-82D6-3C76A0181DB0}"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4" name="Straight Connector 3"/>
          <p:cNvCxnSpPr/>
          <p:nvPr userDrawn="1"/>
        </p:nvCxnSpPr>
        <p:spPr>
          <a:xfrm>
            <a:off x="2538518" y="2571750"/>
            <a:ext cx="405728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1381408"/>
            <a:ext cx="4057288" cy="1127024"/>
          </a:xfrm>
          <a:prstGeom prst="rect">
            <a:avLst/>
          </a:prstGeom>
        </p:spPr>
      </p:pic>
      <p:sp>
        <p:nvSpPr>
          <p:cNvPr id="2" name="Date Placeholder 1"/>
          <p:cNvSpPr>
            <a:spLocks noGrp="1"/>
          </p:cNvSpPr>
          <p:nvPr>
            <p:ph type="dt" sz="half" idx="10"/>
          </p:nvPr>
        </p:nvSpPr>
        <p:spPr/>
        <p:txBody>
          <a:bodyPr/>
          <a:lstStyle/>
          <a:p>
            <a:fld id="{4CD6A7BB-C868-4082-9DAC-3FE8412AC8FD}"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7" name="Slide Number Placeholder 6"/>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39" y="3918225"/>
            <a:ext cx="2925483" cy="812634"/>
          </a:xfrm>
          <a:prstGeom prst="rect">
            <a:avLst/>
          </a:prstGeom>
        </p:spPr>
      </p:pic>
      <p:sp>
        <p:nvSpPr>
          <p:cNvPr id="3" name="Footer Placeholder 2"/>
          <p:cNvSpPr>
            <a:spLocks noGrp="1"/>
          </p:cNvSpPr>
          <p:nvPr>
            <p:ph type="ftr" sz="quarter" idx="17"/>
          </p:nvPr>
        </p:nvSpPr>
        <p:spPr>
          <a:xfrm>
            <a:off x="5687785"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3356" y="2008238"/>
            <a:ext cx="4057288" cy="1127024"/>
          </a:xfrm>
          <a:prstGeom prst="rect">
            <a:avLst/>
          </a:prstGeom>
        </p:spPr>
      </p:pic>
      <p:sp>
        <p:nvSpPr>
          <p:cNvPr id="2" name="Date Placeholder 1"/>
          <p:cNvSpPr>
            <a:spLocks noGrp="1"/>
          </p:cNvSpPr>
          <p:nvPr>
            <p:ph type="dt" sz="half" idx="10"/>
          </p:nvPr>
        </p:nvSpPr>
        <p:spPr/>
        <p:txBody>
          <a:bodyPr/>
          <a:lstStyle/>
          <a:p>
            <a:fld id="{1D2A090E-3817-4555-91F3-FAFE914C4AAA}"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417967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39" y="1184382"/>
            <a:ext cx="2913350" cy="809264"/>
          </a:xfrm>
          <a:prstGeom prst="rect">
            <a:avLst/>
          </a:prstGeom>
        </p:spPr>
      </p:pic>
      <p:sp>
        <p:nvSpPr>
          <p:cNvPr id="3" name="Footer Placeholder 2"/>
          <p:cNvSpPr>
            <a:spLocks noGrp="1"/>
          </p:cNvSpPr>
          <p:nvPr>
            <p:ph type="ftr" sz="quarter" idx="20"/>
          </p:nvPr>
        </p:nvSpPr>
        <p:spPr>
          <a:xfrm>
            <a:off x="915351" y="4802823"/>
            <a:ext cx="7493625"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680955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8534" y="3921596"/>
            <a:ext cx="2913350" cy="809264"/>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642703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7139042"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9"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6" y="3488175"/>
            <a:ext cx="7139043"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246" y="4219781"/>
            <a:ext cx="2913350" cy="809264"/>
          </a:xfrm>
          <a:prstGeom prst="rect">
            <a:avLst/>
          </a:prstGeom>
        </p:spPr>
      </p:pic>
      <p:sp>
        <p:nvSpPr>
          <p:cNvPr id="3" name="Footer Placeholder 2"/>
          <p:cNvSpPr>
            <a:spLocks noGrp="1"/>
          </p:cNvSpPr>
          <p:nvPr>
            <p:ph type="ftr" sz="quarter" idx="21"/>
          </p:nvPr>
        </p:nvSpPr>
        <p:spPr>
          <a:xfrm>
            <a:off x="369198" y="4802823"/>
            <a:ext cx="5605049"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1120292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8C27A7D9-79A5-4F31-811A-2700B483370C}" type="datetime1">
              <a:rPr lang="en-US" smtClean="0"/>
              <a:t>6/13/2024</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8C68ADBD-3616-4318-B5FF-7C1BB362CA5A}" type="slidenum">
              <a:rPr lang="en-US" smtClean="0"/>
              <a:pPr/>
              <a:t>‹#›</a:t>
            </a:fld>
            <a:endParaRPr lang="en-US" dirty="0"/>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915323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4DFFDBDF-FD53-4339-9B2B-8D4083A87E6A}" type="datetime1">
              <a:rPr lang="en-US" smtClean="0"/>
              <a:t>6/13/2024</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275C533D-D968-4A70-91E2-44C7FEDAA0E0}"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41678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FF51E6BA-1B59-444E-9924-1C6BFE86556B}" type="datetime1">
              <a:rPr lang="en-US" smtClean="0"/>
              <a:t>6/13/2024</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F9DDD08E-B43C-483A-B1DD-9BEB0BDDDDA3}"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431658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EAEFA50C-A13C-4DCE-AFB3-2B7442276FB3}" type="datetime1">
              <a:rPr lang="en-US" smtClean="0"/>
              <a:t>6/13/2024</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C20F9084-C4B8-47CC-A340-731237DBDB58}"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35957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BA287370-5FF0-4902-B346-9505C44AD782}" type="datetime1">
              <a:rPr lang="en-US" smtClean="0"/>
              <a:t>6/13/2024</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D53CE28F-B0E6-4C63-A7B8-EB4157A07061}"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299581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8813C2AF-4676-455E-83CB-EFCE637AA527}" type="datetime1">
              <a:rPr lang="en-US" smtClean="0"/>
              <a:t>6/13/2024</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6D81F743-FBF4-4AAB-BF1E-09D0097B96F2}" type="slidenum">
              <a:rPr lang="en-US" smtClean="0"/>
              <a:pPr/>
              <a:t>‹#›</a:t>
            </a:fld>
            <a:endParaRPr lang="en-US" dirty="0"/>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76019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8530529"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7"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7" y="3488175"/>
            <a:ext cx="8530530"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244" y="4219782"/>
            <a:ext cx="2925483" cy="812634"/>
          </a:xfrm>
          <a:prstGeom prst="rect">
            <a:avLst/>
          </a:prstGeom>
        </p:spPr>
      </p:pic>
      <p:sp>
        <p:nvSpPr>
          <p:cNvPr id="3" name="Footer Placeholder 2"/>
          <p:cNvSpPr>
            <a:spLocks noGrp="1"/>
          </p:cNvSpPr>
          <p:nvPr>
            <p:ph type="ftr" sz="quarter" idx="21"/>
          </p:nvPr>
        </p:nvSpPr>
        <p:spPr>
          <a:xfrm>
            <a:off x="369199" y="4802823"/>
            <a:ext cx="5605046"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22AB4888-AE87-452C-ACA0-2DD465CE82D2}" type="datetime1">
              <a:rPr lang="en-US" smtClean="0"/>
              <a:t>6/13/2024</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16356448-7EEE-4D0D-AE32-557A2392817F}"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688214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A9C12B0F-F129-4DB1-8648-A5DD68566654}" type="datetime1">
              <a:rPr lang="en-US" smtClean="0"/>
              <a:t>6/13/2024</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0A79206F-C929-453C-B7BF-19A540401EF1}" type="slidenum">
              <a:rPr lang="en-US" smtClean="0"/>
              <a:pPr/>
              <a:t>‹#›</a:t>
            </a:fld>
            <a:endParaRPr lang="en-US" dirty="0"/>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593124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EAE7DE20-9D8E-407E-8A33-FA12941AFDC7}" type="datetime1">
              <a:rPr lang="en-US" smtClean="0"/>
              <a:t>6/13/2024</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7C3E947D-4126-44FB-8EC6-F80A3BAA18D4}"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262112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CCD2BB3B-355B-433D-AA8F-2232AA9A09D8}" type="datetime1">
              <a:rPr lang="en-US" smtClean="0"/>
              <a:t>6/13/2024</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F45B3F8F-DC85-41EB-9D22-D06541A0ACDE}"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190340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453B94B2-764B-4AEE-8E86-36209B57D673}" type="datetime1">
              <a:rPr lang="en-US" smtClean="0"/>
              <a:t>6/13/2024</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7F015878-4578-4C49-BC72-FE830FC5A6D7}"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20805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83741-3649-40C7-AC1C-DC0B03113BF9}"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72306A69-C78D-46AD-9B4E-1E66EF195C51}" type="slidenum">
              <a:rPr lang="en-US" smtClean="0"/>
              <a:pPr/>
              <a:t>‹#›</a:t>
            </a:fld>
            <a:endParaRPr lang="en-US" dirty="0"/>
          </a:p>
        </p:txBody>
      </p:sp>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921278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2C6CB3C8-D16C-4285-BF05-882F83494820}" type="datetime1">
              <a:rPr lang="en-US" smtClean="0"/>
              <a:t>6/13/2024</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2C6CB3C8-D16C-4285-BF05-882F83494820}" type="datetime1">
              <a:rPr lang="en-US" smtClean="0"/>
              <a:t>6/13/2024</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CB3C8-D16C-4285-BF05-882F83494820}"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3" name="Straight Connector 2"/>
          <p:cNvCxnSpPr/>
          <p:nvPr userDrawn="1"/>
        </p:nvCxnSpPr>
        <p:spPr>
          <a:xfrm>
            <a:off x="2538518" y="2571750"/>
            <a:ext cx="405728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1381408"/>
            <a:ext cx="4057288" cy="1127025"/>
          </a:xfrm>
          <a:prstGeom prst="rect">
            <a:avLst/>
          </a:prstGeom>
        </p:spPr>
      </p:pic>
      <p:sp>
        <p:nvSpPr>
          <p:cNvPr id="2" name="Date Placeholder 1"/>
          <p:cNvSpPr>
            <a:spLocks noGrp="1"/>
          </p:cNvSpPr>
          <p:nvPr>
            <p:ph type="dt" sz="half" idx="10"/>
          </p:nvPr>
        </p:nvSpPr>
        <p:spPr/>
        <p:txBody>
          <a:bodyPr/>
          <a:lstStyle/>
          <a:p>
            <a:fld id="{2C6CB3C8-D16C-4285-BF05-882F83494820}" type="datetime1">
              <a:rPr lang="en-US" smtClean="0"/>
              <a:t>6/13/2024</a:t>
            </a:fld>
            <a:endParaRPr lang="en-US" dirty="0"/>
          </a:p>
        </p:txBody>
      </p:sp>
      <p:sp>
        <p:nvSpPr>
          <p:cNvPr id="5" name="Footer Placeholder 4"/>
          <p:cNvSpPr>
            <a:spLocks noGrp="1"/>
          </p:cNvSpPr>
          <p:nvPr>
            <p:ph type="ftr" sz="quarter" idx="11"/>
          </p:nvPr>
        </p:nvSpPr>
        <p:spPr/>
        <p:txBody>
          <a:bodyPr/>
          <a:lstStyle/>
          <a:p>
            <a:r>
              <a:rPr lang="en-US"/>
              <a:t>For required markings, please visit https://mh.jpl.nasa.gov</a:t>
            </a:r>
            <a:endParaRPr lang="en-US" dirty="0"/>
          </a:p>
        </p:txBody>
      </p:sp>
      <p:sp>
        <p:nvSpPr>
          <p:cNvPr id="7" name="Slide Number Placeholder 6"/>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341DE1EE-7D9E-4356-A17B-AC39B24D4A0F}" type="datetime1">
              <a:rPr lang="en-US" smtClean="0"/>
              <a:t>6/13/2024</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2008238"/>
            <a:ext cx="4057288" cy="1127025"/>
          </a:xfrm>
          <a:prstGeom prst="rect">
            <a:avLst/>
          </a:prstGeom>
        </p:spPr>
      </p:pic>
      <p:sp>
        <p:nvSpPr>
          <p:cNvPr id="2" name="Date Placeholder 1"/>
          <p:cNvSpPr>
            <a:spLocks noGrp="1"/>
          </p:cNvSpPr>
          <p:nvPr>
            <p:ph type="dt" sz="half" idx="10"/>
          </p:nvPr>
        </p:nvSpPr>
        <p:spPr/>
        <p:txBody>
          <a:bodyPr/>
          <a:lstStyle/>
          <a:p>
            <a:fld id="{2C6CB3C8-D16C-4285-BF05-882F83494820}" type="datetime1">
              <a:rPr lang="en-US" smtClean="0"/>
              <a:t>6/13/2024</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39523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8"/>
          </p:nvPr>
        </p:nvSpPr>
        <p:spPr/>
        <p:txBody>
          <a:bodyPr/>
          <a:lstStyle/>
          <a:p>
            <a:fld id="{E0EE1217-8810-43A4-A260-F7B93C1E2460}" type="datetime1">
              <a:rPr lang="en-US" smtClean="0"/>
              <a:t>6/13/2024</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81BC07D9-38D2-4D21-BB9F-4FB482252065}" type="datetime1">
              <a:rPr lang="en-US" smtClean="0"/>
              <a:t>6/13/2024</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fld id="{37A7201D-60A7-477E-96B4-3973BB7451F7}" type="datetime1">
              <a:rPr lang="en-US" smtClean="0"/>
              <a:t>6/13/2024</a:t>
            </a:fld>
            <a:endParaRPr lang="en-US" dirty="0"/>
          </a:p>
        </p:txBody>
      </p:sp>
      <p:sp>
        <p:nvSpPr>
          <p:cNvPr id="5" name="Footer Placeholder 4"/>
          <p:cNvSpPr>
            <a:spLocks noGrp="1"/>
          </p:cNvSpPr>
          <p:nvPr>
            <p:ph type="ftr" sz="quarter" idx="19"/>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DF441585-8FA9-4EA2-85A4-83043578477A}" type="datetime1">
              <a:rPr lang="en-US" smtClean="0"/>
              <a:t>6/13/2024</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fld id="{83F1A4B9-1F13-48F5-BF93-72CC0A0DFA2C}" type="datetime1">
              <a:rPr lang="en-US" smtClean="0"/>
              <a:t>6/13/2024</a:t>
            </a:fld>
            <a:endParaRPr lang="en-US" dirty="0"/>
          </a:p>
        </p:txBody>
      </p:sp>
      <p:sp>
        <p:nvSpPr>
          <p:cNvPr id="5" name="Footer Placeholder 4"/>
          <p:cNvSpPr>
            <a:spLocks noGrp="1"/>
          </p:cNvSpPr>
          <p:nvPr>
            <p:ph type="ftr" sz="quarter" idx="22"/>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3999" y="4802823"/>
            <a:ext cx="1422401"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0FB8DC75-F238-4FEA-A196-95F443A65C8E}" type="datetime1">
              <a:rPr lang="en-US" smtClean="0"/>
              <a:t>6/13/2024</a:t>
            </a:fld>
            <a:endParaRPr lang="en-US" dirty="0"/>
          </a:p>
        </p:txBody>
      </p:sp>
      <p:sp>
        <p:nvSpPr>
          <p:cNvPr id="5" name="Footer Placeholder 4"/>
          <p:cNvSpPr>
            <a:spLocks noGrp="1"/>
          </p:cNvSpPr>
          <p:nvPr>
            <p:ph type="ftr" sz="quarter" idx="3"/>
          </p:nvPr>
        </p:nvSpPr>
        <p:spPr>
          <a:xfrm>
            <a:off x="1676401" y="4802823"/>
            <a:ext cx="5791199"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467600" y="4802823"/>
            <a:ext cx="58613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 id="2147483693" r:id="rId20"/>
  </p:sldLayoutIdLs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42240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2C6CB3C8-D16C-4285-BF05-882F83494820}" type="datetime1">
              <a:rPr lang="en-US" smtClean="0"/>
              <a:t>6/13/2024</a:t>
            </a:fld>
            <a:endParaRPr lang="en-US" dirty="0"/>
          </a:p>
        </p:txBody>
      </p:sp>
      <p:sp>
        <p:nvSpPr>
          <p:cNvPr id="5" name="Footer Placeholder 4"/>
          <p:cNvSpPr>
            <a:spLocks noGrp="1"/>
          </p:cNvSpPr>
          <p:nvPr>
            <p:ph type="ftr" sz="quarter" idx="3"/>
          </p:nvPr>
        </p:nvSpPr>
        <p:spPr>
          <a:xfrm>
            <a:off x="1676400" y="4802823"/>
            <a:ext cx="5775960"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452360" y="4802823"/>
            <a:ext cx="60137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4" r:id="rId20"/>
  </p:sldLayoutIdLs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Fidelity in Formulation</a:t>
            </a:r>
          </a:p>
        </p:txBody>
      </p:sp>
      <p:sp>
        <p:nvSpPr>
          <p:cNvPr id="5" name="Text Placeholder 4"/>
          <p:cNvSpPr>
            <a:spLocks noGrp="1"/>
          </p:cNvSpPr>
          <p:nvPr>
            <p:ph type="body" sz="quarter" idx="15"/>
          </p:nvPr>
        </p:nvSpPr>
        <p:spPr/>
        <p:txBody>
          <a:bodyPr/>
          <a:lstStyle/>
          <a:p>
            <a:r>
              <a:rPr lang="en-US" dirty="0"/>
              <a:t>Trevor Beer</a:t>
            </a:r>
          </a:p>
          <a:p>
            <a:r>
              <a:rPr lang="en-US" dirty="0"/>
              <a:t>Systems Engineering APX, 312C - Systems Modeling, Analysis, and Architectures</a:t>
            </a:r>
          </a:p>
          <a:p>
            <a:r>
              <a:rPr lang="en-US" dirty="0"/>
              <a:t>June 13, 2024</a:t>
            </a:r>
          </a:p>
        </p:txBody>
      </p:sp>
      <p:pic>
        <p:nvPicPr>
          <p:cNvPr id="7" name="Picture Placeholder 21" descr="Photo-2015-03-12-085758 - D2015_0302_D370_CMSalt2.jpg"/>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6421" t="27414" r="11723"/>
          <a:stretch/>
        </p:blipFill>
        <p:spPr>
          <a:xfrm>
            <a:off x="0" y="0"/>
            <a:ext cx="5546725" cy="5143500"/>
          </a:xfrm>
        </p:spPr>
      </p:pic>
      <p:sp>
        <p:nvSpPr>
          <p:cNvPr id="4" name="Footer Placeholder 3"/>
          <p:cNvSpPr>
            <a:spLocks noGrp="1"/>
          </p:cNvSpPr>
          <p:nvPr>
            <p:ph type="ftr" sz="quarter" idx="17"/>
          </p:nvPr>
        </p:nvSpPr>
        <p:spPr/>
        <p:txBody>
          <a:bodyPr/>
          <a:lstStyle/>
          <a:p>
            <a:r>
              <a:rPr lang="en-US" dirty="0"/>
              <a:t>Reviewed and determined not to contain CUI.</a:t>
            </a:r>
          </a:p>
          <a:p>
            <a:r>
              <a:rPr lang="en-US" dirty="0">
                <a:effectLst/>
                <a:latin typeface="Aptos" panose="020B0004020202020204" pitchFamily="34" charset="0"/>
                <a:ea typeface="Times New Roman" panose="02020603050405020304" pitchFamily="18" charset="0"/>
                <a:cs typeface="Aptos" panose="020B0004020202020204" pitchFamily="34" charset="0"/>
              </a:rPr>
              <a:t>© 2024, California Institute of Technology. All Rights Reserved.</a:t>
            </a:r>
            <a:endParaRPr lang="en-US" dirty="0"/>
          </a:p>
        </p:txBody>
      </p:sp>
    </p:spTree>
    <p:extLst>
      <p:ext uri="{BB962C8B-B14F-4D97-AF65-F5344CB8AC3E}">
        <p14:creationId xmlns:p14="http://schemas.microsoft.com/office/powerpoint/2010/main" val="2353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WBS Normalizations</a:t>
            </a:r>
          </a:p>
        </p:txBody>
      </p:sp>
      <p:sp>
        <p:nvSpPr>
          <p:cNvPr id="5" name="Content Placeholder 4">
            <a:extLst>
              <a:ext uri="{FF2B5EF4-FFF2-40B4-BE49-F238E27FC236}">
                <a16:creationId xmlns:a16="http://schemas.microsoft.com/office/drawing/2014/main" id="{E23B5AF1-66E1-8915-9566-FF45E5D32D2D}"/>
              </a:ext>
            </a:extLst>
          </p:cNvPr>
          <p:cNvSpPr>
            <a:spLocks noGrp="1"/>
          </p:cNvSpPr>
          <p:nvPr>
            <p:ph sz="quarter" idx="19"/>
          </p:nvPr>
        </p:nvSpPr>
        <p:spPr>
          <a:xfrm>
            <a:off x="254000" y="1253447"/>
            <a:ext cx="5420590" cy="3064552"/>
          </a:xfrm>
        </p:spPr>
        <p:txBody>
          <a:bodyPr/>
          <a:lstStyle/>
          <a:p>
            <a:r>
              <a:rPr lang="en-US" sz="1600" dirty="0"/>
              <a:t>Work Breakdown Structure provides common framework for projects to bucket work by major mission components</a:t>
            </a:r>
          </a:p>
          <a:p>
            <a:r>
              <a:rPr lang="en-US" sz="1600" dirty="0"/>
              <a:t>JPL uses NASA Standardized WBS, with addition of WBS 12 – Mission Design Navigation (MD Nav)</a:t>
            </a:r>
          </a:p>
          <a:p>
            <a:r>
              <a:rPr lang="en-US" sz="1600" dirty="0"/>
              <a:t>Older records may be missing, incomplete, or reflect dated WBS standards which make interpreting through present WBS lens more difficult</a:t>
            </a:r>
          </a:p>
          <a:p>
            <a:r>
              <a:rPr lang="en-US" sz="1600" dirty="0"/>
              <a:t>Normalizing Procedures:</a:t>
            </a:r>
          </a:p>
          <a:p>
            <a:pPr lvl="1"/>
            <a:r>
              <a:rPr lang="en-US" sz="1400" dirty="0"/>
              <a:t>CADB – Records from 2X that define WBS mappings and account for changes in bookkeeping over time</a:t>
            </a:r>
          </a:p>
          <a:p>
            <a:pPr lvl="1"/>
            <a:r>
              <a:rPr lang="en-US" sz="1400" dirty="0"/>
              <a:t>Identify keywords, talk to personnel from projects “grassroots normalization”</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10</a:t>
            </a:fld>
            <a:endParaRPr lang="en-US" dirty="0"/>
          </a:p>
        </p:txBody>
      </p:sp>
      <p:sp>
        <p:nvSpPr>
          <p:cNvPr id="10" name="Footer Placeholder 9">
            <a:extLst>
              <a:ext uri="{FF2B5EF4-FFF2-40B4-BE49-F238E27FC236}">
                <a16:creationId xmlns:a16="http://schemas.microsoft.com/office/drawing/2014/main" id="{54914934-D639-1709-BD7B-85620F0850F7}"/>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pic>
        <p:nvPicPr>
          <p:cNvPr id="4098" name="Picture 2">
            <a:extLst>
              <a:ext uri="{FF2B5EF4-FFF2-40B4-BE49-F238E27FC236}">
                <a16:creationId xmlns:a16="http://schemas.microsoft.com/office/drawing/2014/main" id="{5CE0DBF4-B30D-375A-6C11-7BBDA0777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446" y="1788351"/>
            <a:ext cx="3223828" cy="156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9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FTE/Cost Normalizations</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11</a:t>
            </a:fld>
            <a:endParaRPr lang="en-US" dirty="0"/>
          </a:p>
        </p:txBody>
      </p:sp>
      <p:sp>
        <p:nvSpPr>
          <p:cNvPr id="11" name="Footer Placeholder 9">
            <a:extLst>
              <a:ext uri="{FF2B5EF4-FFF2-40B4-BE49-F238E27FC236}">
                <a16:creationId xmlns:a16="http://schemas.microsoft.com/office/drawing/2014/main" id="{DD5095D4-C8F5-9C7D-DDAA-2E916638361D}"/>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3">
            <a:extLst>
              <a:ext uri="{FF2B5EF4-FFF2-40B4-BE49-F238E27FC236}">
                <a16:creationId xmlns:a16="http://schemas.microsoft.com/office/drawing/2014/main" id="{3719DA5E-0D1B-225C-A42E-A3E56DF53B3A}"/>
              </a:ext>
            </a:extLst>
          </p:cNvPr>
          <p:cNvSpPr txBox="1">
            <a:spLocks/>
          </p:cNvSpPr>
          <p:nvPr/>
        </p:nvSpPr>
        <p:spPr>
          <a:xfrm>
            <a:off x="1412240" y="1243173"/>
            <a:ext cx="6258559" cy="3572428"/>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FTEs – Monthly or yearly, must determine how to display calculations for interpretable results</a:t>
            </a:r>
          </a:p>
          <a:p>
            <a:r>
              <a:rPr lang="en-US" sz="1800" dirty="0"/>
              <a:t>Cost – Standard to inflate to current fiscal year</a:t>
            </a:r>
          </a:p>
          <a:p>
            <a:pPr lvl="1"/>
            <a:r>
              <a:rPr lang="en-US" sz="1600" dirty="0"/>
              <a:t>Labor rates do not change 1-1 with inflation, meaning simply inflating may not be sufficient to compare costs temporally</a:t>
            </a:r>
          </a:p>
          <a:p>
            <a:r>
              <a:rPr lang="en-US" sz="1800" dirty="0"/>
              <a:t>FTEs are best indicator of raw workforce efforts, but ultimately cost is the variable of interest in most analyses</a:t>
            </a:r>
          </a:p>
          <a:p>
            <a:r>
              <a:rPr lang="en-US" sz="1800" dirty="0"/>
              <a:t>Analyzing actuals from formulation lens is difficult:</a:t>
            </a:r>
          </a:p>
          <a:p>
            <a:pPr lvl="1"/>
            <a:r>
              <a:rPr lang="en-US" sz="1600" dirty="0"/>
              <a:t>How to back out reserves?</a:t>
            </a:r>
          </a:p>
          <a:p>
            <a:pPr lvl="1"/>
            <a:r>
              <a:rPr lang="en-US" sz="1600" dirty="0"/>
              <a:t>Account for slips or other events not typically considered in early life cycle</a:t>
            </a:r>
          </a:p>
        </p:txBody>
      </p:sp>
    </p:spTree>
    <p:extLst>
      <p:ext uri="{BB962C8B-B14F-4D97-AF65-F5344CB8AC3E}">
        <p14:creationId xmlns:p14="http://schemas.microsoft.com/office/powerpoint/2010/main" val="162392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ICM Modeling Background</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12</a:t>
            </a:fld>
            <a:endParaRPr lang="en-US" dirty="0"/>
          </a:p>
        </p:txBody>
      </p:sp>
      <p:sp>
        <p:nvSpPr>
          <p:cNvPr id="10" name="Footer Placeholder 9">
            <a:extLst>
              <a:ext uri="{FF2B5EF4-FFF2-40B4-BE49-F238E27FC236}">
                <a16:creationId xmlns:a16="http://schemas.microsoft.com/office/drawing/2014/main" id="{54914934-D639-1709-BD7B-85620F0850F7}"/>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3">
            <a:extLst>
              <a:ext uri="{FF2B5EF4-FFF2-40B4-BE49-F238E27FC236}">
                <a16:creationId xmlns:a16="http://schemas.microsoft.com/office/drawing/2014/main" id="{79B1B704-1B47-255C-1F33-273913E1947B}"/>
              </a:ext>
            </a:extLst>
          </p:cNvPr>
          <p:cNvSpPr txBox="1">
            <a:spLocks/>
          </p:cNvSpPr>
          <p:nvPr/>
        </p:nvSpPr>
        <p:spPr>
          <a:xfrm>
            <a:off x="1412240" y="1253447"/>
            <a:ext cx="6319520" cy="3068045"/>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ICM Model – Institutional Cost Model is a section approved model that serves to quantify cost based on general parameters that guide mission development in formulation</a:t>
            </a:r>
          </a:p>
          <a:p>
            <a:pPr lvl="1"/>
            <a:r>
              <a:rPr lang="en-US" sz="1600" dirty="0"/>
              <a:t>Such as planned schedule, anticipated FTE breakouts, and broad technical considerations like the intended target</a:t>
            </a:r>
          </a:p>
          <a:p>
            <a:r>
              <a:rPr lang="en-US" sz="1600" dirty="0"/>
              <a:t>Must be signed off by institutional manager – imperative that the calculations and results output represent our best and most accurate efforts to provide high-fidelity cost estimates</a:t>
            </a:r>
          </a:p>
          <a:p>
            <a:r>
              <a:rPr lang="en-US" sz="1600" dirty="0"/>
              <a:t>My efforts focused on the model to build WBS 05 and 06 estimates, which correspond to Instrument and Spacecraft management and systems engineering</a:t>
            </a:r>
          </a:p>
          <a:p>
            <a:pPr lvl="1"/>
            <a:endParaRPr lang="en-US" sz="1400" dirty="0"/>
          </a:p>
        </p:txBody>
      </p:sp>
    </p:spTree>
    <p:extLst>
      <p:ext uri="{BB962C8B-B14F-4D97-AF65-F5344CB8AC3E}">
        <p14:creationId xmlns:p14="http://schemas.microsoft.com/office/powerpoint/2010/main" val="367780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ICM Modeling Background</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13</a:t>
            </a:fld>
            <a:endParaRPr lang="en-US" dirty="0"/>
          </a:p>
        </p:txBody>
      </p:sp>
      <p:sp>
        <p:nvSpPr>
          <p:cNvPr id="10" name="Footer Placeholder 9">
            <a:extLst>
              <a:ext uri="{FF2B5EF4-FFF2-40B4-BE49-F238E27FC236}">
                <a16:creationId xmlns:a16="http://schemas.microsoft.com/office/drawing/2014/main" id="{54914934-D639-1709-BD7B-85620F0850F7}"/>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3">
            <a:extLst>
              <a:ext uri="{FF2B5EF4-FFF2-40B4-BE49-F238E27FC236}">
                <a16:creationId xmlns:a16="http://schemas.microsoft.com/office/drawing/2014/main" id="{79B1B704-1B47-255C-1F33-273913E1947B}"/>
              </a:ext>
            </a:extLst>
          </p:cNvPr>
          <p:cNvSpPr txBox="1">
            <a:spLocks/>
          </p:cNvSpPr>
          <p:nvPr/>
        </p:nvSpPr>
        <p:spPr>
          <a:xfrm>
            <a:off x="1412240" y="1253447"/>
            <a:ext cx="6319520" cy="3068045"/>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Speaking to project leads informs us that bookkeeping processes are not perfect during development as indicated in Oracle, so the CADB exists in order to identify and amend bookkeeping errors after they are initially recorded</a:t>
            </a:r>
          </a:p>
          <a:p>
            <a:r>
              <a:rPr lang="en-US" sz="1800" dirty="0"/>
              <a:t>This process is critical because the ICM Model must be informed by actual data, and incorrect bookkeeping could lead to over or underestimation of the target WBS</a:t>
            </a:r>
          </a:p>
          <a:p>
            <a:pPr lvl="1"/>
            <a:endParaRPr lang="en-US" sz="1400" dirty="0"/>
          </a:p>
        </p:txBody>
      </p:sp>
    </p:spTree>
    <p:extLst>
      <p:ext uri="{BB962C8B-B14F-4D97-AF65-F5344CB8AC3E}">
        <p14:creationId xmlns:p14="http://schemas.microsoft.com/office/powerpoint/2010/main" val="48933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ICM Modeling Background</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14</a:t>
            </a:fld>
            <a:endParaRPr lang="en-US" dirty="0"/>
          </a:p>
        </p:txBody>
      </p:sp>
      <p:sp>
        <p:nvSpPr>
          <p:cNvPr id="10" name="Footer Placeholder 9">
            <a:extLst>
              <a:ext uri="{FF2B5EF4-FFF2-40B4-BE49-F238E27FC236}">
                <a16:creationId xmlns:a16="http://schemas.microsoft.com/office/drawing/2014/main" id="{54914934-D639-1709-BD7B-85620F0850F7}"/>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3">
            <a:extLst>
              <a:ext uri="{FF2B5EF4-FFF2-40B4-BE49-F238E27FC236}">
                <a16:creationId xmlns:a16="http://schemas.microsoft.com/office/drawing/2014/main" id="{79B1B704-1B47-255C-1F33-273913E1947B}"/>
              </a:ext>
            </a:extLst>
          </p:cNvPr>
          <p:cNvSpPr txBox="1">
            <a:spLocks/>
          </p:cNvSpPr>
          <p:nvPr/>
        </p:nvSpPr>
        <p:spPr>
          <a:xfrm>
            <a:off x="254001" y="1248389"/>
            <a:ext cx="5365964" cy="3068045"/>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 conducted various normalization procedures on the raw data of over 1.6 million entries, including:</a:t>
            </a:r>
          </a:p>
          <a:p>
            <a:pPr lvl="1"/>
            <a:r>
              <a:rPr lang="en-US" sz="1600" dirty="0"/>
              <a:t>Merging CADB mapping of WBS to raw Oracle data to correct known bookkeeping errors</a:t>
            </a:r>
          </a:p>
          <a:p>
            <a:pPr lvl="1"/>
            <a:r>
              <a:rPr lang="en-US" sz="1600" dirty="0"/>
              <a:t>Manual WBS normalization based on WBS keywords (such as Payload SE, Flight System SE, </a:t>
            </a:r>
            <a:r>
              <a:rPr lang="en-US" sz="1600" dirty="0" err="1"/>
              <a:t>etc</a:t>
            </a:r>
            <a:r>
              <a:rPr lang="en-US" sz="1600" dirty="0"/>
              <a:t>) to catch unknown mappings</a:t>
            </a:r>
          </a:p>
          <a:p>
            <a:pPr lvl="1"/>
            <a:r>
              <a:rPr lang="en-US" sz="1600" dirty="0"/>
              <a:t>Merged mission level characteristics such as Cost Category to allow visualizing groups of missions easily</a:t>
            </a:r>
          </a:p>
          <a:p>
            <a:pPr lvl="1"/>
            <a:r>
              <a:rPr lang="en-US" sz="1600" dirty="0"/>
              <a:t>Mapping entries to the proper phase by Project Number and date with CADB and Work Definition information</a:t>
            </a:r>
          </a:p>
          <a:p>
            <a:pPr lvl="1"/>
            <a:endParaRPr lang="en-US" sz="1400" dirty="0"/>
          </a:p>
        </p:txBody>
      </p:sp>
      <p:pic>
        <p:nvPicPr>
          <p:cNvPr id="1026" name="Picture 2" descr="Big Data Visualization Network Futuristic Vector Image">
            <a:extLst>
              <a:ext uri="{FF2B5EF4-FFF2-40B4-BE49-F238E27FC236}">
                <a16:creationId xmlns:a16="http://schemas.microsoft.com/office/drawing/2014/main" id="{5480DA61-3858-77FA-984F-3E46B72EB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288" y="1425239"/>
            <a:ext cx="3685854" cy="276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1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ICM Modeling Example</a:t>
            </a:r>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15</a:t>
            </a:fld>
            <a:endParaRPr lang="en-US" dirty="0"/>
          </a:p>
        </p:txBody>
      </p:sp>
      <p:sp>
        <p:nvSpPr>
          <p:cNvPr id="10" name="Footer Placeholder 9">
            <a:extLst>
              <a:ext uri="{FF2B5EF4-FFF2-40B4-BE49-F238E27FC236}">
                <a16:creationId xmlns:a16="http://schemas.microsoft.com/office/drawing/2014/main" id="{54914934-D639-1709-BD7B-85620F0850F7}"/>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3">
            <a:extLst>
              <a:ext uri="{FF2B5EF4-FFF2-40B4-BE49-F238E27FC236}">
                <a16:creationId xmlns:a16="http://schemas.microsoft.com/office/drawing/2014/main" id="{79B1B704-1B47-255C-1F33-273913E1947B}"/>
              </a:ext>
            </a:extLst>
          </p:cNvPr>
          <p:cNvSpPr txBox="1">
            <a:spLocks/>
          </p:cNvSpPr>
          <p:nvPr/>
        </p:nvSpPr>
        <p:spPr>
          <a:xfrm>
            <a:off x="527410" y="1253447"/>
            <a:ext cx="8240670" cy="3068045"/>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The procedures from the previous slide were conducted on both Cost and FTE data to allow further analysis of labor rate calculations and assist in model validation</a:t>
            </a:r>
          </a:p>
          <a:p>
            <a:r>
              <a:rPr lang="en-US" sz="1600" dirty="0"/>
              <a:t>I created a Python script to automate as much of this process as possible, merging the unique </a:t>
            </a:r>
            <a:r>
              <a:rPr lang="en-US" sz="1600"/>
              <a:t>relational data frames </a:t>
            </a:r>
            <a:r>
              <a:rPr lang="en-US" sz="1600" dirty="0"/>
              <a:t>and generating an output CSV that is ready for immediate analysis</a:t>
            </a:r>
          </a:p>
          <a:p>
            <a:r>
              <a:rPr lang="en-US" sz="1600" dirty="0"/>
              <a:t>Results stemming from validation with data I normalized serve as key motivator to update model in order to best reflect how JPL conducts business in higher level of detail than previously possible</a:t>
            </a:r>
          </a:p>
          <a:p>
            <a:endParaRPr lang="en-US" sz="1400" dirty="0"/>
          </a:p>
        </p:txBody>
      </p:sp>
      <p:pic>
        <p:nvPicPr>
          <p:cNvPr id="6" name="Picture 5">
            <a:extLst>
              <a:ext uri="{FF2B5EF4-FFF2-40B4-BE49-F238E27FC236}">
                <a16:creationId xmlns:a16="http://schemas.microsoft.com/office/drawing/2014/main" id="{0373FAA4-84FD-5ADE-C47E-C2D4B4E61926}"/>
              </a:ext>
            </a:extLst>
          </p:cNvPr>
          <p:cNvPicPr>
            <a:picLocks noChangeAspect="1"/>
          </p:cNvPicPr>
          <p:nvPr/>
        </p:nvPicPr>
        <p:blipFill>
          <a:blip r:embed="rId2"/>
          <a:stretch>
            <a:fillRect/>
          </a:stretch>
        </p:blipFill>
        <p:spPr>
          <a:xfrm>
            <a:off x="854487" y="3342073"/>
            <a:ext cx="7373379" cy="810420"/>
          </a:xfrm>
          <a:prstGeom prst="rect">
            <a:avLst/>
          </a:prstGeom>
        </p:spPr>
      </p:pic>
      <p:pic>
        <p:nvPicPr>
          <p:cNvPr id="11" name="Picture 10">
            <a:extLst>
              <a:ext uri="{FF2B5EF4-FFF2-40B4-BE49-F238E27FC236}">
                <a16:creationId xmlns:a16="http://schemas.microsoft.com/office/drawing/2014/main" id="{053697F9-5755-1550-507D-F3C5DF14D924}"/>
              </a:ext>
            </a:extLst>
          </p:cNvPr>
          <p:cNvPicPr>
            <a:picLocks noChangeAspect="1"/>
          </p:cNvPicPr>
          <p:nvPr/>
        </p:nvPicPr>
        <p:blipFill>
          <a:blip r:embed="rId3"/>
          <a:stretch>
            <a:fillRect/>
          </a:stretch>
        </p:blipFill>
        <p:spPr>
          <a:xfrm>
            <a:off x="854487" y="4155033"/>
            <a:ext cx="7373379" cy="647790"/>
          </a:xfrm>
          <a:prstGeom prst="rect">
            <a:avLst/>
          </a:prstGeom>
        </p:spPr>
      </p:pic>
    </p:spTree>
    <p:extLst>
      <p:ext uri="{BB962C8B-B14F-4D97-AF65-F5344CB8AC3E}">
        <p14:creationId xmlns:p14="http://schemas.microsoft.com/office/powerpoint/2010/main" val="2190619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3A0B0-8356-7AAB-DD54-97DF33249363}"/>
              </a:ext>
            </a:extLst>
          </p:cNvPr>
          <p:cNvSpPr>
            <a:spLocks noGrp="1"/>
          </p:cNvSpPr>
          <p:nvPr>
            <p:ph type="title"/>
          </p:nvPr>
        </p:nvSpPr>
        <p:spPr/>
        <p:txBody>
          <a:bodyPr/>
          <a:lstStyle/>
          <a:p>
            <a:r>
              <a:rPr lang="en-US" dirty="0"/>
              <a:t>Schedule Normalizations</a:t>
            </a:r>
          </a:p>
        </p:txBody>
      </p:sp>
      <p:sp>
        <p:nvSpPr>
          <p:cNvPr id="5" name="Content Placeholder 4">
            <a:extLst>
              <a:ext uri="{FF2B5EF4-FFF2-40B4-BE49-F238E27FC236}">
                <a16:creationId xmlns:a16="http://schemas.microsoft.com/office/drawing/2014/main" id="{E23B5AF1-66E1-8915-9566-FF45E5D32D2D}"/>
              </a:ext>
            </a:extLst>
          </p:cNvPr>
          <p:cNvSpPr>
            <a:spLocks noGrp="1"/>
          </p:cNvSpPr>
          <p:nvPr>
            <p:ph sz="quarter" idx="19"/>
          </p:nvPr>
        </p:nvSpPr>
        <p:spPr>
          <a:xfrm>
            <a:off x="254000" y="1292833"/>
            <a:ext cx="4216400" cy="3025166"/>
          </a:xfrm>
        </p:spPr>
        <p:txBody>
          <a:bodyPr/>
          <a:lstStyle/>
          <a:p>
            <a:r>
              <a:rPr lang="en-US" sz="1800" dirty="0"/>
              <a:t>Schedule and Phases are projected at different checkpoints, such as PDR, SIR, and </a:t>
            </a:r>
            <a:r>
              <a:rPr lang="en-US" sz="1800" dirty="0" err="1"/>
              <a:t>EoM</a:t>
            </a:r>
            <a:endParaRPr lang="en-US" sz="1800" dirty="0"/>
          </a:p>
          <a:p>
            <a:r>
              <a:rPr lang="en-US" sz="1800" dirty="0"/>
              <a:t>Differences in schedules based on various factors – launch windows, internal/external slips, funding availability</a:t>
            </a:r>
          </a:p>
          <a:p>
            <a:r>
              <a:rPr lang="en-US" sz="1800" dirty="0"/>
              <a:t>Which form of schedule will best inform models?</a:t>
            </a:r>
          </a:p>
        </p:txBody>
      </p:sp>
      <p:sp>
        <p:nvSpPr>
          <p:cNvPr id="6" name="Content Placeholder 5">
            <a:extLst>
              <a:ext uri="{FF2B5EF4-FFF2-40B4-BE49-F238E27FC236}">
                <a16:creationId xmlns:a16="http://schemas.microsoft.com/office/drawing/2014/main" id="{616F4ED6-CD80-A9F6-1DA5-7E02F6946C21}"/>
              </a:ext>
            </a:extLst>
          </p:cNvPr>
          <p:cNvSpPr>
            <a:spLocks noGrp="1"/>
          </p:cNvSpPr>
          <p:nvPr>
            <p:ph sz="quarter" idx="20"/>
          </p:nvPr>
        </p:nvSpPr>
        <p:spPr/>
        <p:txBody>
          <a:bodyPr/>
          <a:lstStyle/>
          <a:p>
            <a:endParaRPr lang="en-US" dirty="0"/>
          </a:p>
        </p:txBody>
      </p:sp>
      <p:sp>
        <p:nvSpPr>
          <p:cNvPr id="7" name="Date Placeholder 6">
            <a:extLst>
              <a:ext uri="{FF2B5EF4-FFF2-40B4-BE49-F238E27FC236}">
                <a16:creationId xmlns:a16="http://schemas.microsoft.com/office/drawing/2014/main" id="{F03F8DF0-7EEC-63CE-CB50-1DFC32B213DB}"/>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C30E63EB-BC90-C181-75AC-E2EAC4C26C13}"/>
              </a:ext>
            </a:extLst>
          </p:cNvPr>
          <p:cNvSpPr>
            <a:spLocks noGrp="1"/>
          </p:cNvSpPr>
          <p:nvPr>
            <p:ph type="sldNum" sz="quarter" idx="23"/>
          </p:nvPr>
        </p:nvSpPr>
        <p:spPr/>
        <p:txBody>
          <a:bodyPr/>
          <a:lstStyle/>
          <a:p>
            <a:fld id="{0E0E1749-0B7E-403A-A9A7-95F2ED1F2891}" type="slidenum">
              <a:rPr lang="en-US" smtClean="0"/>
              <a:pPr/>
              <a:t>16</a:t>
            </a:fld>
            <a:endParaRPr lang="en-US" dirty="0"/>
          </a:p>
        </p:txBody>
      </p:sp>
      <p:pic>
        <p:nvPicPr>
          <p:cNvPr id="1026" name="Picture 2" descr="SEH 3.0 NASA Program/Project Life Cycle - NASA">
            <a:extLst>
              <a:ext uri="{FF2B5EF4-FFF2-40B4-BE49-F238E27FC236}">
                <a16:creationId xmlns:a16="http://schemas.microsoft.com/office/drawing/2014/main" id="{42F332DB-6F48-CBDE-DF5E-FBB85D75B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40" y="1292833"/>
            <a:ext cx="4594439" cy="33309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9">
            <a:extLst>
              <a:ext uri="{FF2B5EF4-FFF2-40B4-BE49-F238E27FC236}">
                <a16:creationId xmlns:a16="http://schemas.microsoft.com/office/drawing/2014/main" id="{8D864C3E-E7F3-9B4B-BD9B-E5BD9041231B}"/>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328719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Schedule Normalization Example</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43173"/>
            <a:ext cx="6319520" cy="3078319"/>
          </a:xfrm>
        </p:spPr>
        <p:txBody>
          <a:bodyPr/>
          <a:lstStyle/>
          <a:p>
            <a:r>
              <a:rPr lang="en-US" sz="1600" dirty="0"/>
              <a:t>ICM model uses phase lengths to build mission profile to better understand how time drives cost</a:t>
            </a:r>
          </a:p>
          <a:p>
            <a:r>
              <a:rPr lang="en-US" sz="1600" dirty="0"/>
              <a:t>Phases B, C, and D (development) correspond to the highest degree of work on Payload and Spacecraft components</a:t>
            </a:r>
          </a:p>
          <a:p>
            <a:r>
              <a:rPr lang="en-US" sz="1600" dirty="0"/>
              <a:t>I aided in efforts to document these schedule discrepancies from plans and actuals and identify rules of thumb to breakout sub-schedule durations that are used in mission planning</a:t>
            </a:r>
          </a:p>
          <a:p>
            <a:r>
              <a:rPr lang="en-US" sz="1600" dirty="0"/>
              <a:t>Identified source of schedule slips (internal or external) and removed months pertaining the delays caused by non-JPL factors</a:t>
            </a:r>
          </a:p>
          <a:p>
            <a:r>
              <a:rPr lang="en-US" sz="1600" dirty="0"/>
              <a:t>Delivered processed and documented schedule data to incorporate in ZAP, the 312C visualization and data warehouse</a:t>
            </a:r>
          </a:p>
          <a:p>
            <a:endParaRPr lang="en-US" sz="1400" dirty="0"/>
          </a:p>
          <a:p>
            <a:pPr marL="0" indent="0">
              <a:buNone/>
            </a:pPr>
            <a:endParaRPr lang="en-US" sz="1400"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17</a:t>
            </a:fld>
            <a:endParaRPr lang="en-US" dirty="0"/>
          </a:p>
        </p:txBody>
      </p:sp>
      <p:sp>
        <p:nvSpPr>
          <p:cNvPr id="8" name="Footer Placeholder 9">
            <a:extLst>
              <a:ext uri="{FF2B5EF4-FFF2-40B4-BE49-F238E27FC236}">
                <a16:creationId xmlns:a16="http://schemas.microsoft.com/office/drawing/2014/main" id="{FAAFF9CB-CFE3-30D0-CDDE-BFBA90359BBA}"/>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398766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Technical Data Normalizations</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53447"/>
            <a:ext cx="6319520" cy="3068045"/>
          </a:xfrm>
        </p:spPr>
        <p:txBody>
          <a:bodyPr/>
          <a:lstStyle/>
          <a:p>
            <a:r>
              <a:rPr lang="en-US" sz="1800" dirty="0"/>
              <a:t>May wish to utilize technical parameters from flown missions and studies to deduce cost estimating relationships (CERs)</a:t>
            </a:r>
          </a:p>
          <a:p>
            <a:r>
              <a:rPr lang="en-US" sz="1800" dirty="0"/>
              <a:t>Parameters may be given on instrument, flight element, or mission basis</a:t>
            </a:r>
          </a:p>
          <a:p>
            <a:r>
              <a:rPr lang="en-US" sz="1800" dirty="0"/>
              <a:t>Studies can include multiple design scenarios with different values – must choose what to accept for analysis</a:t>
            </a:r>
          </a:p>
          <a:p>
            <a:endParaRPr lang="en-US" dirty="0"/>
          </a:p>
          <a:p>
            <a:pPr marL="0" indent="0">
              <a:buNone/>
            </a:pPr>
            <a:endParaRPr lang="en-US"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18</a:t>
            </a:fld>
            <a:endParaRPr lang="en-US" dirty="0"/>
          </a:p>
        </p:txBody>
      </p:sp>
      <p:sp>
        <p:nvSpPr>
          <p:cNvPr id="8" name="Footer Placeholder 9">
            <a:extLst>
              <a:ext uri="{FF2B5EF4-FFF2-40B4-BE49-F238E27FC236}">
                <a16:creationId xmlns:a16="http://schemas.microsoft.com/office/drawing/2014/main" id="{FAAFF9CB-CFE3-30D0-CDDE-BFBA90359BBA}"/>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99627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Technical Data Normalizations Example</a:t>
            </a:r>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19</a:t>
            </a:fld>
            <a:endParaRPr lang="en-US" dirty="0"/>
          </a:p>
        </p:txBody>
      </p:sp>
      <p:sp>
        <p:nvSpPr>
          <p:cNvPr id="8" name="Footer Placeholder 9">
            <a:extLst>
              <a:ext uri="{FF2B5EF4-FFF2-40B4-BE49-F238E27FC236}">
                <a16:creationId xmlns:a16="http://schemas.microsoft.com/office/drawing/2014/main" id="{FAAFF9CB-CFE3-30D0-CDDE-BFBA90359BBA}"/>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4">
            <a:extLst>
              <a:ext uri="{FF2B5EF4-FFF2-40B4-BE49-F238E27FC236}">
                <a16:creationId xmlns:a16="http://schemas.microsoft.com/office/drawing/2014/main" id="{6A96F89F-548E-4645-C2FF-438900D0DEC3}"/>
              </a:ext>
            </a:extLst>
          </p:cNvPr>
          <p:cNvSpPr txBox="1">
            <a:spLocks/>
          </p:cNvSpPr>
          <p:nvPr/>
        </p:nvSpPr>
        <p:spPr>
          <a:xfrm>
            <a:off x="254000" y="1402556"/>
            <a:ext cx="4050872" cy="2915443"/>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MCDB – Mission and Cost Database</a:t>
            </a:r>
          </a:p>
          <a:p>
            <a:r>
              <a:rPr lang="en-US" sz="1600" dirty="0"/>
              <a:t>MCDB task aims to unify actual flown data and study to create comprehensive “gold standard” technical data for missions, flight elements, and instruments</a:t>
            </a:r>
          </a:p>
          <a:p>
            <a:r>
              <a:rPr lang="en-US" sz="1600" dirty="0"/>
              <a:t>I read and documented study reports and workbooks to intimately understand mission objectives and identify parameters of interest</a:t>
            </a:r>
          </a:p>
          <a:p>
            <a:r>
              <a:rPr lang="en-US" sz="1600" dirty="0"/>
              <a:t>Provided data to personnel responsible for updating database</a:t>
            </a:r>
          </a:p>
        </p:txBody>
      </p:sp>
      <p:pic>
        <p:nvPicPr>
          <p:cNvPr id="1026" name="Picture 2" descr="The propulsion module for NASA's Europa Clipper, the main body of the spacecraft, is nearing completion at Johns Hopkins Applied Physics Laboratory (APL) in Laurel, Maryland.">
            <a:extLst>
              <a:ext uri="{FF2B5EF4-FFF2-40B4-BE49-F238E27FC236}">
                <a16:creationId xmlns:a16="http://schemas.microsoft.com/office/drawing/2014/main" id="{83F354E4-F472-1260-11E0-939E2D8B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72" y="1402556"/>
            <a:ext cx="1912996" cy="311150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FFCA665E-6D0B-FA2B-A051-B6461D0FA8AD}"/>
              </a:ext>
            </a:extLst>
          </p:cNvPr>
          <p:cNvSpPr/>
          <p:nvPr/>
        </p:nvSpPr>
        <p:spPr>
          <a:xfrm>
            <a:off x="6308261" y="2715990"/>
            <a:ext cx="444500" cy="484632"/>
          </a:xfrm>
          <a:prstGeom prst="rightArrow">
            <a:avLst/>
          </a:prstGeom>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endParaRPr lang="en-US"/>
          </a:p>
        </p:txBody>
      </p:sp>
      <p:graphicFrame>
        <p:nvGraphicFramePr>
          <p:cNvPr id="14" name="Table 13">
            <a:extLst>
              <a:ext uri="{FF2B5EF4-FFF2-40B4-BE49-F238E27FC236}">
                <a16:creationId xmlns:a16="http://schemas.microsoft.com/office/drawing/2014/main" id="{39E51034-BEFC-A721-B2C0-7B6E07AD1E9E}"/>
              </a:ext>
            </a:extLst>
          </p:cNvPr>
          <p:cNvGraphicFramePr>
            <a:graphicFrameLocks noGrp="1"/>
          </p:cNvGraphicFramePr>
          <p:nvPr/>
        </p:nvGraphicFramePr>
        <p:xfrm>
          <a:off x="6752762" y="1402556"/>
          <a:ext cx="2137239" cy="3111499"/>
        </p:xfrm>
        <a:graphic>
          <a:graphicData uri="http://schemas.openxmlformats.org/drawingml/2006/table">
            <a:tbl>
              <a:tblPr firstRow="1" bandRow="1">
                <a:tableStyleId>{5C22544A-7EE6-4342-B048-85BDC9FD1C3A}</a:tableStyleId>
              </a:tblPr>
              <a:tblGrid>
                <a:gridCol w="788469">
                  <a:extLst>
                    <a:ext uri="{9D8B030D-6E8A-4147-A177-3AD203B41FA5}">
                      <a16:colId xmlns:a16="http://schemas.microsoft.com/office/drawing/2014/main" val="3213346430"/>
                    </a:ext>
                  </a:extLst>
                </a:gridCol>
                <a:gridCol w="688369">
                  <a:extLst>
                    <a:ext uri="{9D8B030D-6E8A-4147-A177-3AD203B41FA5}">
                      <a16:colId xmlns:a16="http://schemas.microsoft.com/office/drawing/2014/main" val="666152808"/>
                    </a:ext>
                  </a:extLst>
                </a:gridCol>
                <a:gridCol w="660401">
                  <a:extLst>
                    <a:ext uri="{9D8B030D-6E8A-4147-A177-3AD203B41FA5}">
                      <a16:colId xmlns:a16="http://schemas.microsoft.com/office/drawing/2014/main" val="3050118005"/>
                    </a:ext>
                  </a:extLst>
                </a:gridCol>
              </a:tblGrid>
              <a:tr h="556639">
                <a:tc>
                  <a:txBody>
                    <a:bodyPr/>
                    <a:lstStyle/>
                    <a:p>
                      <a:r>
                        <a:rPr lang="en-US" sz="1200" dirty="0"/>
                        <a:t>Mission</a:t>
                      </a:r>
                    </a:p>
                  </a:txBody>
                  <a:tcPr/>
                </a:tc>
                <a:tc>
                  <a:txBody>
                    <a:bodyPr/>
                    <a:lstStyle/>
                    <a:p>
                      <a:r>
                        <a:rPr lang="en-US" sz="1200" dirty="0"/>
                        <a:t>Mass (kg)</a:t>
                      </a:r>
                    </a:p>
                  </a:txBody>
                  <a:tcPr/>
                </a:tc>
                <a:tc>
                  <a:txBody>
                    <a:bodyPr/>
                    <a:lstStyle/>
                    <a:p>
                      <a:r>
                        <a:rPr lang="en-US" sz="1200" dirty="0"/>
                        <a:t>Power (kW)</a:t>
                      </a:r>
                    </a:p>
                  </a:txBody>
                  <a:tcPr/>
                </a:tc>
                <a:extLst>
                  <a:ext uri="{0D108BD9-81ED-4DB2-BD59-A6C34878D82A}">
                    <a16:rowId xmlns:a16="http://schemas.microsoft.com/office/drawing/2014/main" val="3914070055"/>
                  </a:ext>
                </a:extLst>
              </a:tr>
              <a:tr h="851620">
                <a:tc>
                  <a:txBody>
                    <a:bodyPr/>
                    <a:lstStyle/>
                    <a:p>
                      <a:r>
                        <a:rPr lang="en-US" sz="1600" dirty="0"/>
                        <a:t>A</a:t>
                      </a:r>
                    </a:p>
                  </a:txBody>
                  <a:tcPr/>
                </a:tc>
                <a:tc>
                  <a:txBody>
                    <a:bodyPr/>
                    <a:lstStyle/>
                    <a:p>
                      <a:r>
                        <a:rPr lang="en-US" sz="1600" dirty="0"/>
                        <a:t>500</a:t>
                      </a:r>
                    </a:p>
                  </a:txBody>
                  <a:tcPr/>
                </a:tc>
                <a:tc>
                  <a:txBody>
                    <a:bodyPr/>
                    <a:lstStyle/>
                    <a:p>
                      <a:r>
                        <a:rPr lang="en-US" dirty="0"/>
                        <a:t>26</a:t>
                      </a:r>
                    </a:p>
                  </a:txBody>
                  <a:tcPr/>
                </a:tc>
                <a:extLst>
                  <a:ext uri="{0D108BD9-81ED-4DB2-BD59-A6C34878D82A}">
                    <a16:rowId xmlns:a16="http://schemas.microsoft.com/office/drawing/2014/main" val="2289791115"/>
                  </a:ext>
                </a:extLst>
              </a:tr>
              <a:tr h="851620">
                <a:tc>
                  <a:txBody>
                    <a:bodyPr/>
                    <a:lstStyle/>
                    <a:p>
                      <a:r>
                        <a:rPr lang="en-US" sz="1600" dirty="0"/>
                        <a:t>B</a:t>
                      </a:r>
                    </a:p>
                  </a:txBody>
                  <a:tcPr/>
                </a:tc>
                <a:tc>
                  <a:txBody>
                    <a:bodyPr/>
                    <a:lstStyle/>
                    <a:p>
                      <a:r>
                        <a:rPr lang="en-US" sz="1600" dirty="0"/>
                        <a:t>2000</a:t>
                      </a:r>
                    </a:p>
                  </a:txBody>
                  <a:tcPr/>
                </a:tc>
                <a:tc>
                  <a:txBody>
                    <a:bodyPr/>
                    <a:lstStyle/>
                    <a:p>
                      <a:r>
                        <a:rPr lang="en-US" dirty="0"/>
                        <a:t>45</a:t>
                      </a:r>
                    </a:p>
                  </a:txBody>
                  <a:tcPr/>
                </a:tc>
                <a:extLst>
                  <a:ext uri="{0D108BD9-81ED-4DB2-BD59-A6C34878D82A}">
                    <a16:rowId xmlns:a16="http://schemas.microsoft.com/office/drawing/2014/main" val="3833670952"/>
                  </a:ext>
                </a:extLst>
              </a:tr>
              <a:tr h="851620">
                <a:tc>
                  <a:txBody>
                    <a:bodyPr/>
                    <a:lstStyle/>
                    <a:p>
                      <a:r>
                        <a:rPr lang="en-US" sz="1600" dirty="0"/>
                        <a:t>C</a:t>
                      </a:r>
                    </a:p>
                  </a:txBody>
                  <a:tcPr/>
                </a:tc>
                <a:tc>
                  <a:txBody>
                    <a:bodyPr/>
                    <a:lstStyle/>
                    <a:p>
                      <a:r>
                        <a:rPr lang="en-US" sz="1600" dirty="0"/>
                        <a:t>1500</a:t>
                      </a:r>
                    </a:p>
                  </a:txBody>
                  <a:tcPr/>
                </a:tc>
                <a:tc>
                  <a:txBody>
                    <a:bodyPr/>
                    <a:lstStyle/>
                    <a:p>
                      <a:r>
                        <a:rPr lang="en-US" dirty="0"/>
                        <a:t>30</a:t>
                      </a:r>
                    </a:p>
                  </a:txBody>
                  <a:tcPr/>
                </a:tc>
                <a:extLst>
                  <a:ext uri="{0D108BD9-81ED-4DB2-BD59-A6C34878D82A}">
                    <a16:rowId xmlns:a16="http://schemas.microsoft.com/office/drawing/2014/main" val="452952696"/>
                  </a:ext>
                </a:extLst>
              </a:tr>
            </a:tbl>
          </a:graphicData>
        </a:graphic>
      </p:graphicFrame>
    </p:spTree>
    <p:extLst>
      <p:ext uri="{BB962C8B-B14F-4D97-AF65-F5344CB8AC3E}">
        <p14:creationId xmlns:p14="http://schemas.microsoft.com/office/powerpoint/2010/main" val="99167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Me</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
        <p:nvSpPr>
          <p:cNvPr id="6" name="Date Placeholder 5"/>
          <p:cNvSpPr>
            <a:spLocks noGrp="1"/>
          </p:cNvSpPr>
          <p:nvPr>
            <p:ph type="dt" sz="half" idx="20"/>
          </p:nvPr>
        </p:nvSpPr>
        <p:spPr>
          <a:xfrm>
            <a:off x="253999" y="4802823"/>
            <a:ext cx="1422401" cy="274637"/>
          </a:xfrm>
        </p:spPr>
        <p:txBody>
          <a:bodyPr/>
          <a:lstStyle/>
          <a:p>
            <a:r>
              <a:rPr lang="en-US" dirty="0"/>
              <a:t>6/13/2024</a:t>
            </a:r>
          </a:p>
        </p:txBody>
      </p:sp>
      <p:pic>
        <p:nvPicPr>
          <p:cNvPr id="5122" name="Picture 2" descr="Trevor Beer - 2022 - Baseball - University of California, Santa Barbara">
            <a:extLst>
              <a:ext uri="{FF2B5EF4-FFF2-40B4-BE49-F238E27FC236}">
                <a16:creationId xmlns:a16="http://schemas.microsoft.com/office/drawing/2014/main" id="{A0F0C91B-2A35-BC77-5076-F39BA077C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802" y="792245"/>
            <a:ext cx="2805273" cy="392786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A07D19C5-C4EA-18B1-992F-9CAB63D1E83F}"/>
              </a:ext>
            </a:extLst>
          </p:cNvPr>
          <p:cNvSpPr txBox="1">
            <a:spLocks/>
          </p:cNvSpPr>
          <p:nvPr/>
        </p:nvSpPr>
        <p:spPr>
          <a:xfrm>
            <a:off x="253999" y="1140431"/>
            <a:ext cx="5437883" cy="3177568"/>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Completed undergraduate studies at UCSB in Statistics and Data Science</a:t>
            </a:r>
          </a:p>
          <a:p>
            <a:r>
              <a:rPr lang="en-US" sz="1800" dirty="0"/>
              <a:t>Graduating with MS in Statistics from UCLA</a:t>
            </a:r>
          </a:p>
          <a:p>
            <a:r>
              <a:rPr lang="en-US" sz="1800" dirty="0"/>
              <a:t>Thesis - Generative Data Science: Applications for Early Life Cycle Cost Estimation in the Aerospace Industry</a:t>
            </a:r>
          </a:p>
          <a:p>
            <a:r>
              <a:rPr lang="en-US" sz="1800" dirty="0"/>
              <a:t>Joined group in April 2023</a:t>
            </a:r>
          </a:p>
          <a:p>
            <a:endParaRPr lang="en-US" dirty="0"/>
          </a:p>
        </p:txBody>
      </p:sp>
    </p:spTree>
    <p:extLst>
      <p:ext uri="{BB962C8B-B14F-4D97-AF65-F5344CB8AC3E}">
        <p14:creationId xmlns:p14="http://schemas.microsoft.com/office/powerpoint/2010/main" val="891043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Technical Data Normalizations Example</a:t>
            </a:r>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20</a:t>
            </a:fld>
            <a:endParaRPr lang="en-US" dirty="0"/>
          </a:p>
        </p:txBody>
      </p:sp>
      <p:sp>
        <p:nvSpPr>
          <p:cNvPr id="8" name="Footer Placeholder 9">
            <a:extLst>
              <a:ext uri="{FF2B5EF4-FFF2-40B4-BE49-F238E27FC236}">
                <a16:creationId xmlns:a16="http://schemas.microsoft.com/office/drawing/2014/main" id="{FAAFF9CB-CFE3-30D0-CDDE-BFBA90359BBA}"/>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2" name="Content Placeholder 4">
            <a:extLst>
              <a:ext uri="{FF2B5EF4-FFF2-40B4-BE49-F238E27FC236}">
                <a16:creationId xmlns:a16="http://schemas.microsoft.com/office/drawing/2014/main" id="{6A96F89F-548E-4645-C2FF-438900D0DEC3}"/>
              </a:ext>
            </a:extLst>
          </p:cNvPr>
          <p:cNvSpPr txBox="1">
            <a:spLocks/>
          </p:cNvSpPr>
          <p:nvPr/>
        </p:nvSpPr>
        <p:spPr>
          <a:xfrm>
            <a:off x="254000" y="1316210"/>
            <a:ext cx="4050872" cy="3001789"/>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Technical data is used to model relationships between physical parameters and cost, such as in the A-Team Regression (ART) tool</a:t>
            </a:r>
          </a:p>
          <a:p>
            <a:r>
              <a:rPr lang="en-US" sz="1600" dirty="0"/>
              <a:t>Quantifying these relationships with regression works well within our generally low-data paradigm (more complex models may overfit)</a:t>
            </a:r>
          </a:p>
          <a:p>
            <a:r>
              <a:rPr lang="en-US" sz="1600" dirty="0"/>
              <a:t>Allows the user to explore strength of different CERs, such as mass vs cost, data rate vs cost</a:t>
            </a:r>
          </a:p>
          <a:p>
            <a:endParaRPr lang="en-US" sz="1600" dirty="0"/>
          </a:p>
        </p:txBody>
      </p:sp>
      <p:pic>
        <p:nvPicPr>
          <p:cNvPr id="6" name="Picture 5" descr="A screenshot of a computer&#10;&#10;Description automatically generated">
            <a:extLst>
              <a:ext uri="{FF2B5EF4-FFF2-40B4-BE49-F238E27FC236}">
                <a16:creationId xmlns:a16="http://schemas.microsoft.com/office/drawing/2014/main" id="{FC6AD6ED-345A-257A-59F9-B779C28046C6}"/>
              </a:ext>
            </a:extLst>
          </p:cNvPr>
          <p:cNvPicPr>
            <a:picLocks noChangeAspect="1"/>
          </p:cNvPicPr>
          <p:nvPr/>
        </p:nvPicPr>
        <p:blipFill>
          <a:blip r:embed="rId2"/>
          <a:stretch>
            <a:fillRect/>
          </a:stretch>
        </p:blipFill>
        <p:spPr>
          <a:xfrm>
            <a:off x="4304872" y="1457411"/>
            <a:ext cx="4661558" cy="3001789"/>
          </a:xfrm>
          <a:prstGeom prst="rect">
            <a:avLst/>
          </a:prstGeom>
        </p:spPr>
      </p:pic>
    </p:spTree>
    <p:extLst>
      <p:ext uri="{BB962C8B-B14F-4D97-AF65-F5344CB8AC3E}">
        <p14:creationId xmlns:p14="http://schemas.microsoft.com/office/powerpoint/2010/main" val="83350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Workforce Analysis Visualization and Exploration Tool</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p:txBody>
          <a:bodyPr/>
          <a:lstStyle/>
          <a:p>
            <a:pPr marL="0" indent="0">
              <a:buNone/>
            </a:pPr>
            <a:endParaRPr lang="en-US"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21</a:t>
            </a:fld>
            <a:endParaRPr lang="en-US" dirty="0"/>
          </a:p>
        </p:txBody>
      </p:sp>
      <p:sp>
        <p:nvSpPr>
          <p:cNvPr id="8" name="Footer Placeholder 9">
            <a:extLst>
              <a:ext uri="{FF2B5EF4-FFF2-40B4-BE49-F238E27FC236}">
                <a16:creationId xmlns:a16="http://schemas.microsoft.com/office/drawing/2014/main" id="{5E443451-D02F-DED7-6A49-B86C316D9299}"/>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
        <p:nvSpPr>
          <p:cNvPr id="9" name="Content Placeholder 4">
            <a:extLst>
              <a:ext uri="{FF2B5EF4-FFF2-40B4-BE49-F238E27FC236}">
                <a16:creationId xmlns:a16="http://schemas.microsoft.com/office/drawing/2014/main" id="{EAD3D6B5-0BEC-2C07-E72E-13A0A394DC91}"/>
              </a:ext>
            </a:extLst>
          </p:cNvPr>
          <p:cNvSpPr txBox="1">
            <a:spLocks/>
          </p:cNvSpPr>
          <p:nvPr/>
        </p:nvSpPr>
        <p:spPr>
          <a:xfrm>
            <a:off x="253999" y="1356189"/>
            <a:ext cx="5294046" cy="2961810"/>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Otherwise known as WAVE, part of 312C Suite of tools</a:t>
            </a:r>
          </a:p>
          <a:p>
            <a:pPr lvl="1"/>
            <a:r>
              <a:rPr lang="en-US" sz="1400" dirty="0"/>
              <a:t>https://costing.jpl.nasa.gov/dash/wave/</a:t>
            </a:r>
          </a:p>
          <a:p>
            <a:r>
              <a:rPr lang="en-US" sz="1600" dirty="0"/>
              <a:t>I created using Dash – a Pythonic framework for creating powerful data science oriented web apps</a:t>
            </a:r>
          </a:p>
          <a:p>
            <a:r>
              <a:rPr lang="en-US" sz="1600" dirty="0"/>
              <a:t>Integrates elements of WBS, FTE, Cost, and Schedule normalizations I conducted in backend data with simple filters and user interface on frontend </a:t>
            </a:r>
          </a:p>
          <a:p>
            <a:pPr lvl="1"/>
            <a:r>
              <a:rPr lang="en-US" sz="1400" dirty="0"/>
              <a:t>This data is local right now, with plans to integrate backend directly to ZAP</a:t>
            </a:r>
          </a:p>
          <a:p>
            <a:r>
              <a:rPr lang="en-US" sz="1600" dirty="0"/>
              <a:t>Use case: quickly identify most prevalent expenditure categories in WBS 05 and 06 to inform ICM model</a:t>
            </a:r>
          </a:p>
        </p:txBody>
      </p:sp>
      <p:pic>
        <p:nvPicPr>
          <p:cNvPr id="11" name="Picture 10" descr="A screenshot of a computer&#10;&#10;Description automatically generated">
            <a:extLst>
              <a:ext uri="{FF2B5EF4-FFF2-40B4-BE49-F238E27FC236}">
                <a16:creationId xmlns:a16="http://schemas.microsoft.com/office/drawing/2014/main" id="{E4440F45-A3F1-8A55-0F50-A4483D44B3E9}"/>
              </a:ext>
            </a:extLst>
          </p:cNvPr>
          <p:cNvPicPr>
            <a:picLocks noChangeAspect="1"/>
          </p:cNvPicPr>
          <p:nvPr/>
        </p:nvPicPr>
        <p:blipFill>
          <a:blip r:embed="rId2"/>
          <a:stretch>
            <a:fillRect/>
          </a:stretch>
        </p:blipFill>
        <p:spPr>
          <a:xfrm>
            <a:off x="5532966" y="1405813"/>
            <a:ext cx="3357035" cy="2862562"/>
          </a:xfrm>
          <a:prstGeom prst="rect">
            <a:avLst/>
          </a:prstGeom>
        </p:spPr>
      </p:pic>
    </p:spTree>
    <p:extLst>
      <p:ext uri="{BB962C8B-B14F-4D97-AF65-F5344CB8AC3E}">
        <p14:creationId xmlns:p14="http://schemas.microsoft.com/office/powerpoint/2010/main" val="4033963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Summary </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53447"/>
            <a:ext cx="6319520" cy="3068045"/>
          </a:xfrm>
        </p:spPr>
        <p:txBody>
          <a:bodyPr/>
          <a:lstStyle/>
          <a:p>
            <a:r>
              <a:rPr lang="en-US" sz="1600" dirty="0"/>
              <a:t>Led data normalization procedures for data used in various critical tasks including ICM Model updates and MCDB data collection</a:t>
            </a:r>
          </a:p>
          <a:p>
            <a:r>
              <a:rPr lang="en-US" sz="1600" dirty="0"/>
              <a:t>Expanded the capabilities of 312C web presence with the WAVE tool</a:t>
            </a:r>
          </a:p>
          <a:p>
            <a:r>
              <a:rPr lang="en-US" sz="1600" dirty="0"/>
              <a:t>Created scripts and templates in Python and R to provide standardized and traceable normalization procedures on various data, namely cost, FTE, schedule, and technical parameters</a:t>
            </a:r>
          </a:p>
          <a:p>
            <a:r>
              <a:rPr lang="en-US" sz="1600" dirty="0"/>
              <a:t>Learned about fundamental JPL engineering and business practices and integrated lessons from cost and systems engineers into data normalization process</a:t>
            </a:r>
          </a:p>
          <a:p>
            <a:endParaRPr lang="en-US" dirty="0"/>
          </a:p>
          <a:p>
            <a:pPr marL="0" indent="0">
              <a:buNone/>
            </a:pPr>
            <a:endParaRPr lang="en-US"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22</a:t>
            </a:fld>
            <a:endParaRPr lang="en-US" dirty="0"/>
          </a:p>
        </p:txBody>
      </p:sp>
      <p:sp>
        <p:nvSpPr>
          <p:cNvPr id="8" name="Footer Placeholder 9">
            <a:extLst>
              <a:ext uri="{FF2B5EF4-FFF2-40B4-BE49-F238E27FC236}">
                <a16:creationId xmlns:a16="http://schemas.microsoft.com/office/drawing/2014/main" id="{FAAFF9CB-CFE3-30D0-CDDE-BFBA90359BBA}"/>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4157605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Acknowledgements</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73996"/>
            <a:ext cx="6319520" cy="3047496"/>
          </a:xfrm>
        </p:spPr>
        <p:txBody>
          <a:bodyPr/>
          <a:lstStyle/>
          <a:p>
            <a:r>
              <a:rPr lang="en-US" sz="1800" dirty="0"/>
              <a:t>Michael Saing and Anto Kolanjian</a:t>
            </a:r>
          </a:p>
          <a:p>
            <a:pPr lvl="1"/>
            <a:r>
              <a:rPr lang="en-US" dirty="0"/>
              <a:t>Served as my primary mentors for the duration of my internship</a:t>
            </a:r>
          </a:p>
          <a:p>
            <a:pPr lvl="1"/>
            <a:r>
              <a:rPr lang="en-US" dirty="0"/>
              <a:t>Provided invaluable domain knowledge, guidance on tasks, and freedom to explore projects of interest</a:t>
            </a:r>
          </a:p>
          <a:p>
            <a:r>
              <a:rPr lang="en-US" sz="1800" dirty="0"/>
              <a:t>Patrick Bjornstad and Patricia Gallagher</a:t>
            </a:r>
          </a:p>
          <a:p>
            <a:pPr lvl="1"/>
            <a:r>
              <a:rPr lang="en-US" dirty="0"/>
              <a:t>Collaborated with on a number of projects including web development, ICM, DAG, MCDB</a:t>
            </a:r>
          </a:p>
          <a:p>
            <a:endParaRPr lang="en-US" dirty="0"/>
          </a:p>
          <a:p>
            <a:endParaRPr lang="en-US" dirty="0"/>
          </a:p>
          <a:p>
            <a:endParaRPr lang="en-US" dirty="0"/>
          </a:p>
          <a:p>
            <a:pPr marL="0" indent="0">
              <a:buNone/>
            </a:pPr>
            <a:endParaRPr lang="en-US"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23</a:t>
            </a:fld>
            <a:endParaRPr lang="en-US" dirty="0"/>
          </a:p>
        </p:txBody>
      </p:sp>
      <p:sp>
        <p:nvSpPr>
          <p:cNvPr id="8" name="Footer Placeholder 9">
            <a:extLst>
              <a:ext uri="{FF2B5EF4-FFF2-40B4-BE49-F238E27FC236}">
                <a16:creationId xmlns:a16="http://schemas.microsoft.com/office/drawing/2014/main" id="{1A754656-61ED-5709-42B5-FACB78C79F83}"/>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330636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Additional Acknowledgements</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p:txBody>
          <a:bodyPr/>
          <a:lstStyle/>
          <a:p>
            <a:endParaRPr lang="en-US" dirty="0"/>
          </a:p>
          <a:p>
            <a:endParaRPr lang="en-US" dirty="0"/>
          </a:p>
          <a:p>
            <a:endParaRPr lang="en-US" dirty="0"/>
          </a:p>
          <a:p>
            <a:pPr marL="0" indent="0">
              <a:buNone/>
            </a:pPr>
            <a:endParaRPr lang="en-US" dirty="0"/>
          </a:p>
          <a:p>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24</a:t>
            </a:fld>
            <a:endParaRPr lang="en-US" dirty="0"/>
          </a:p>
        </p:txBody>
      </p:sp>
      <p:sp>
        <p:nvSpPr>
          <p:cNvPr id="8" name="Footer Placeholder 9">
            <a:extLst>
              <a:ext uri="{FF2B5EF4-FFF2-40B4-BE49-F238E27FC236}">
                <a16:creationId xmlns:a16="http://schemas.microsoft.com/office/drawing/2014/main" id="{1A754656-61ED-5709-42B5-FACB78C79F83}"/>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pic>
        <p:nvPicPr>
          <p:cNvPr id="3074" name="Picture 2" descr="Probabilistic Machine Learning: An Introduction [Book]">
            <a:extLst>
              <a:ext uri="{FF2B5EF4-FFF2-40B4-BE49-F238E27FC236}">
                <a16:creationId xmlns:a16="http://schemas.microsoft.com/office/drawing/2014/main" id="{E56AD90B-62B7-E0B3-0659-4D6297EE1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612" y="1602106"/>
            <a:ext cx="2400088" cy="281749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B6435098-B771-391A-0253-A477DE72DEA9}"/>
              </a:ext>
            </a:extLst>
          </p:cNvPr>
          <p:cNvSpPr txBox="1">
            <a:spLocks/>
          </p:cNvSpPr>
          <p:nvPr/>
        </p:nvSpPr>
        <p:spPr>
          <a:xfrm>
            <a:off x="254000" y="1243331"/>
            <a:ext cx="5486400" cy="3074668"/>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Weekly Math/Stats reading group – engaging discussions on statistical/ML techniques with eye towards applications in our daily work</a:t>
            </a:r>
          </a:p>
          <a:p>
            <a:r>
              <a:rPr lang="en-US" sz="1800" dirty="0"/>
              <a:t>Weekly Tag-Ups – presented opportunity to engage in discussions surrounding other activities performed by group members and understand broader scope of group impact</a:t>
            </a:r>
          </a:p>
        </p:txBody>
      </p:sp>
    </p:spTree>
    <p:extLst>
      <p:ext uri="{BB962C8B-B14F-4D97-AF65-F5344CB8AC3E}">
        <p14:creationId xmlns:p14="http://schemas.microsoft.com/office/powerpoint/2010/main" val="321033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CC333-8E9E-8952-5FC4-C6FD5812815F}"/>
              </a:ext>
            </a:extLst>
          </p:cNvPr>
          <p:cNvSpPr>
            <a:spLocks noGrp="1"/>
          </p:cNvSpPr>
          <p:nvPr>
            <p:ph type="body" sz="quarter" idx="13"/>
          </p:nvPr>
        </p:nvSpPr>
        <p:spPr/>
        <p:txBody>
          <a:bodyPr/>
          <a:lstStyle/>
          <a:p>
            <a:r>
              <a:rPr lang="en-US" dirty="0"/>
              <a:t>Thank You!</a:t>
            </a:r>
          </a:p>
        </p:txBody>
      </p:sp>
      <p:sp>
        <p:nvSpPr>
          <p:cNvPr id="3" name="Date Placeholder 2">
            <a:extLst>
              <a:ext uri="{FF2B5EF4-FFF2-40B4-BE49-F238E27FC236}">
                <a16:creationId xmlns:a16="http://schemas.microsoft.com/office/drawing/2014/main" id="{A5218E6D-30C8-08C8-CB29-F3745E65A9A9}"/>
              </a:ext>
            </a:extLst>
          </p:cNvPr>
          <p:cNvSpPr>
            <a:spLocks noGrp="1"/>
          </p:cNvSpPr>
          <p:nvPr>
            <p:ph type="dt" sz="half" idx="14"/>
          </p:nvPr>
        </p:nvSpPr>
        <p:spPr/>
        <p:txBody>
          <a:bodyPr/>
          <a:lstStyle/>
          <a:p>
            <a:r>
              <a:rPr lang="en-US" dirty="0"/>
              <a:t>6/13/2024</a:t>
            </a:r>
          </a:p>
        </p:txBody>
      </p:sp>
      <p:sp>
        <p:nvSpPr>
          <p:cNvPr id="5" name="Slide Number Placeholder 4">
            <a:extLst>
              <a:ext uri="{FF2B5EF4-FFF2-40B4-BE49-F238E27FC236}">
                <a16:creationId xmlns:a16="http://schemas.microsoft.com/office/drawing/2014/main" id="{2A8FCF4A-BD08-2355-7F24-458519B476A7}"/>
              </a:ext>
            </a:extLst>
          </p:cNvPr>
          <p:cNvSpPr>
            <a:spLocks noGrp="1"/>
          </p:cNvSpPr>
          <p:nvPr>
            <p:ph type="sldNum" sz="quarter" idx="16"/>
          </p:nvPr>
        </p:nvSpPr>
        <p:spPr/>
        <p:txBody>
          <a:bodyPr/>
          <a:lstStyle/>
          <a:p>
            <a:fld id="{0E0E1749-0B7E-403A-A9A7-95F2ED1F2891}" type="slidenum">
              <a:rPr lang="en-US" smtClean="0"/>
              <a:pPr/>
              <a:t>25</a:t>
            </a:fld>
            <a:endParaRPr lang="en-US" dirty="0"/>
          </a:p>
        </p:txBody>
      </p:sp>
      <p:sp>
        <p:nvSpPr>
          <p:cNvPr id="6" name="Footer Placeholder 9">
            <a:extLst>
              <a:ext uri="{FF2B5EF4-FFF2-40B4-BE49-F238E27FC236}">
                <a16:creationId xmlns:a16="http://schemas.microsoft.com/office/drawing/2014/main" id="{948A40DC-EB2E-CF3B-3DCC-EEEB24B34B5F}"/>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404475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6/13/2024</a:t>
            </a:r>
          </a:p>
        </p:txBody>
      </p:sp>
      <p:sp>
        <p:nvSpPr>
          <p:cNvPr id="4" name="Slide Number Placeholder 3"/>
          <p:cNvSpPr>
            <a:spLocks noGrp="1"/>
          </p:cNvSpPr>
          <p:nvPr>
            <p:ph type="sldNum" sz="quarter" idx="12"/>
          </p:nvPr>
        </p:nvSpPr>
        <p:spPr/>
        <p:txBody>
          <a:bodyPr/>
          <a:lstStyle/>
          <a:p>
            <a:fld id="{0E0E1749-0B7E-403A-A9A7-95F2ED1F2891}" type="slidenum">
              <a:rPr lang="en-US" smtClean="0"/>
              <a:pPr/>
              <a:t>26</a:t>
            </a:fld>
            <a:endParaRPr lang="en-US" dirty="0"/>
          </a:p>
        </p:txBody>
      </p:sp>
      <p:sp>
        <p:nvSpPr>
          <p:cNvPr id="5" name="Footer Placeholder 9">
            <a:extLst>
              <a:ext uri="{FF2B5EF4-FFF2-40B4-BE49-F238E27FC236}">
                <a16:creationId xmlns:a16="http://schemas.microsoft.com/office/drawing/2014/main" id="{46720364-CD6F-83B7-1FE8-1ABE55240AB6}"/>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p>
        </p:txBody>
      </p:sp>
    </p:spTree>
    <p:extLst>
      <p:ext uri="{BB962C8B-B14F-4D97-AF65-F5344CB8AC3E}">
        <p14:creationId xmlns:p14="http://schemas.microsoft.com/office/powerpoint/2010/main" val="345592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The Big Picture</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43173"/>
            <a:ext cx="6319520" cy="2969231"/>
          </a:xfrm>
        </p:spPr>
        <p:txBody>
          <a:bodyPr/>
          <a:lstStyle/>
          <a:p>
            <a:r>
              <a:rPr lang="en-US" sz="1800" dirty="0"/>
              <a:t>Group 312C – Systems Modeling, Analysis, and Architectures</a:t>
            </a:r>
          </a:p>
          <a:p>
            <a:r>
              <a:rPr lang="en-US" sz="1800" dirty="0"/>
              <a:t>Assist in critical cost estimation tasks during mission formulation activities</a:t>
            </a:r>
          </a:p>
          <a:p>
            <a:r>
              <a:rPr lang="en-US" sz="1800" dirty="0"/>
              <a:t>Capabilities range - statistical modeling, data engineering (normalization is a subset of this), web-based tool development</a:t>
            </a:r>
          </a:p>
          <a:p>
            <a:r>
              <a:rPr lang="en-US" sz="1800" dirty="0"/>
              <a:t>Dynamic group with members that come from a variety of disciplines – presented many opportunities to broaden my skillset</a:t>
            </a:r>
          </a:p>
          <a:p>
            <a:endParaRPr lang="en-US" dirty="0"/>
          </a:p>
          <a:p>
            <a:pPr marL="0" indent="0">
              <a:buNone/>
            </a:pPr>
            <a:endParaRPr lang="en-US" dirty="0"/>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3</a:t>
            </a:fld>
            <a:endParaRPr lang="en-US" dirty="0"/>
          </a:p>
        </p:txBody>
      </p:sp>
      <p:sp>
        <p:nvSpPr>
          <p:cNvPr id="9" name="Footer Placeholder 9">
            <a:extLst>
              <a:ext uri="{FF2B5EF4-FFF2-40B4-BE49-F238E27FC236}">
                <a16:creationId xmlns:a16="http://schemas.microsoft.com/office/drawing/2014/main" id="{BED73387-A6AB-3B26-1290-9E0F884636D2}"/>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Tree>
    <p:extLst>
      <p:ext uri="{BB962C8B-B14F-4D97-AF65-F5344CB8AC3E}">
        <p14:creationId xmlns:p14="http://schemas.microsoft.com/office/powerpoint/2010/main" val="1650406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64EEE-B9CE-BA93-272A-0DA75E0463D7}"/>
              </a:ext>
            </a:extLst>
          </p:cNvPr>
          <p:cNvSpPr>
            <a:spLocks noGrp="1"/>
          </p:cNvSpPr>
          <p:nvPr>
            <p:ph type="title"/>
          </p:nvPr>
        </p:nvSpPr>
        <p:spPr/>
        <p:txBody>
          <a:bodyPr/>
          <a:lstStyle/>
          <a:p>
            <a:r>
              <a:rPr lang="en-US" dirty="0"/>
              <a:t>My Contributions to the Group</a:t>
            </a:r>
          </a:p>
        </p:txBody>
      </p:sp>
      <p:sp>
        <p:nvSpPr>
          <p:cNvPr id="4" name="Content Placeholder 3">
            <a:extLst>
              <a:ext uri="{FF2B5EF4-FFF2-40B4-BE49-F238E27FC236}">
                <a16:creationId xmlns:a16="http://schemas.microsoft.com/office/drawing/2014/main" id="{F0B7506A-A2B3-6144-6C0C-54E63F31DCF4}"/>
              </a:ext>
            </a:extLst>
          </p:cNvPr>
          <p:cNvSpPr>
            <a:spLocks noGrp="1"/>
          </p:cNvSpPr>
          <p:nvPr>
            <p:ph sz="quarter" idx="19"/>
          </p:nvPr>
        </p:nvSpPr>
        <p:spPr>
          <a:xfrm>
            <a:off x="1412240" y="1243173"/>
            <a:ext cx="6258560" cy="3572428"/>
          </a:xfrm>
        </p:spPr>
        <p:txBody>
          <a:bodyPr/>
          <a:lstStyle/>
          <a:p>
            <a:r>
              <a:rPr lang="en-US" sz="1800" dirty="0"/>
              <a:t>Supported, modified and built web-apps using Pythonic software to provide user friendly modeling and data visualization tools</a:t>
            </a:r>
          </a:p>
          <a:p>
            <a:r>
              <a:rPr lang="en-US" sz="1800" dirty="0"/>
              <a:t>Harvested, merged and processed raw data into easily ingestible, code-friendly datasets</a:t>
            </a:r>
          </a:p>
          <a:p>
            <a:r>
              <a:rPr lang="en-US" sz="1800" dirty="0"/>
              <a:t>Normalized incorrect, outdated and/or inconsistent data into clean datasets to ensure high quality data for our modeling efforts</a:t>
            </a:r>
          </a:p>
          <a:p>
            <a:r>
              <a:rPr lang="en-US" sz="1800" dirty="0"/>
              <a:t>Documented all of my code, scripts and work into </a:t>
            </a:r>
            <a:r>
              <a:rPr lang="en-US" sz="1800" dirty="0" err="1"/>
              <a:t>Github</a:t>
            </a:r>
            <a:r>
              <a:rPr lang="en-US" sz="1800" dirty="0"/>
              <a:t> or </a:t>
            </a:r>
            <a:r>
              <a:rPr lang="en-US" sz="1800" dirty="0" err="1"/>
              <a:t>Jupyter</a:t>
            </a:r>
            <a:r>
              <a:rPr lang="en-US" sz="1800" dirty="0"/>
              <a:t> notebook to make all work traceable</a:t>
            </a:r>
          </a:p>
        </p:txBody>
      </p:sp>
      <p:sp>
        <p:nvSpPr>
          <p:cNvPr id="5" name="Date Placeholder 4">
            <a:extLst>
              <a:ext uri="{FF2B5EF4-FFF2-40B4-BE49-F238E27FC236}">
                <a16:creationId xmlns:a16="http://schemas.microsoft.com/office/drawing/2014/main" id="{557BFE4B-B01C-1223-4CE3-CA42FDE60908}"/>
              </a:ext>
            </a:extLst>
          </p:cNvPr>
          <p:cNvSpPr>
            <a:spLocks noGrp="1"/>
          </p:cNvSpPr>
          <p:nvPr>
            <p:ph type="dt" sz="half" idx="20"/>
          </p:nvPr>
        </p:nvSpPr>
        <p:spPr/>
        <p:txBody>
          <a:bodyPr/>
          <a:lstStyle/>
          <a:p>
            <a:fld id="{81BC07D9-38D2-4D21-BB9F-4FB482252065}" type="datetime1">
              <a:rPr lang="en-US" smtClean="0"/>
              <a:t>6/13/2024</a:t>
            </a:fld>
            <a:endParaRPr lang="en-US" dirty="0"/>
          </a:p>
        </p:txBody>
      </p:sp>
      <p:sp>
        <p:nvSpPr>
          <p:cNvPr id="7" name="Slide Number Placeholder 6">
            <a:extLst>
              <a:ext uri="{FF2B5EF4-FFF2-40B4-BE49-F238E27FC236}">
                <a16:creationId xmlns:a16="http://schemas.microsoft.com/office/drawing/2014/main" id="{B6BA4E37-7E9B-9704-4C06-34576241F967}"/>
              </a:ext>
            </a:extLst>
          </p:cNvPr>
          <p:cNvSpPr>
            <a:spLocks noGrp="1"/>
          </p:cNvSpPr>
          <p:nvPr>
            <p:ph type="sldNum" sz="quarter" idx="22"/>
          </p:nvPr>
        </p:nvSpPr>
        <p:spPr/>
        <p:txBody>
          <a:bodyPr/>
          <a:lstStyle/>
          <a:p>
            <a:fld id="{0E0E1749-0B7E-403A-A9A7-95F2ED1F2891}" type="slidenum">
              <a:rPr lang="en-US" smtClean="0"/>
              <a:pPr/>
              <a:t>4</a:t>
            </a:fld>
            <a:endParaRPr lang="en-US" dirty="0"/>
          </a:p>
        </p:txBody>
      </p:sp>
      <p:sp>
        <p:nvSpPr>
          <p:cNvPr id="2" name="Content Placeholder 3">
            <a:extLst>
              <a:ext uri="{FF2B5EF4-FFF2-40B4-BE49-F238E27FC236}">
                <a16:creationId xmlns:a16="http://schemas.microsoft.com/office/drawing/2014/main" id="{C7B4E0F3-F1FE-8664-2020-F2F7B9157DDC}"/>
              </a:ext>
            </a:extLst>
          </p:cNvPr>
          <p:cNvSpPr txBox="1">
            <a:spLocks/>
          </p:cNvSpPr>
          <p:nvPr/>
        </p:nvSpPr>
        <p:spPr>
          <a:xfrm>
            <a:off x="1412240" y="1243173"/>
            <a:ext cx="6319520" cy="3078319"/>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pPr marL="0" indent="0">
              <a:buFont typeface="Arial"/>
              <a:buNone/>
            </a:pPr>
            <a:endParaRPr lang="en-US" dirty="0"/>
          </a:p>
        </p:txBody>
      </p:sp>
      <p:sp>
        <p:nvSpPr>
          <p:cNvPr id="8" name="Footer Placeholder 9">
            <a:extLst>
              <a:ext uri="{FF2B5EF4-FFF2-40B4-BE49-F238E27FC236}">
                <a16:creationId xmlns:a16="http://schemas.microsoft.com/office/drawing/2014/main" id="{9F5E7D6E-BD30-F5DD-4807-EA701827BBDC}"/>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Tree>
    <p:extLst>
      <p:ext uri="{BB962C8B-B14F-4D97-AF65-F5344CB8AC3E}">
        <p14:creationId xmlns:p14="http://schemas.microsoft.com/office/powerpoint/2010/main" val="20592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6AC83-E5C1-0EB9-8155-A38EB07ABBEB}"/>
              </a:ext>
            </a:extLst>
          </p:cNvPr>
          <p:cNvSpPr>
            <a:spLocks noGrp="1"/>
          </p:cNvSpPr>
          <p:nvPr>
            <p:ph type="title"/>
          </p:nvPr>
        </p:nvSpPr>
        <p:spPr/>
        <p:txBody>
          <a:bodyPr/>
          <a:lstStyle/>
          <a:p>
            <a:r>
              <a:rPr lang="en-US" dirty="0"/>
              <a:t>Relevant Data in Cost Estimation</a:t>
            </a:r>
          </a:p>
        </p:txBody>
      </p:sp>
      <p:sp>
        <p:nvSpPr>
          <p:cNvPr id="5" name="Content Placeholder 4">
            <a:extLst>
              <a:ext uri="{FF2B5EF4-FFF2-40B4-BE49-F238E27FC236}">
                <a16:creationId xmlns:a16="http://schemas.microsoft.com/office/drawing/2014/main" id="{E9F897F1-3754-CEA8-E56B-1FCE98D76187}"/>
              </a:ext>
            </a:extLst>
          </p:cNvPr>
          <p:cNvSpPr>
            <a:spLocks noGrp="1"/>
          </p:cNvSpPr>
          <p:nvPr>
            <p:ph sz="quarter" idx="19"/>
          </p:nvPr>
        </p:nvSpPr>
        <p:spPr>
          <a:xfrm>
            <a:off x="254000" y="1191802"/>
            <a:ext cx="6136526" cy="3126197"/>
          </a:xfrm>
        </p:spPr>
        <p:txBody>
          <a:bodyPr/>
          <a:lstStyle/>
          <a:p>
            <a:r>
              <a:rPr lang="en-US" sz="1600" dirty="0"/>
              <a:t>Different types of data depending on task</a:t>
            </a:r>
          </a:p>
          <a:p>
            <a:pPr lvl="1"/>
            <a:r>
              <a:rPr lang="en-US" sz="1600" dirty="0"/>
              <a:t>FTE (Full-Time Equivalent) – characterizes actual workforce effort</a:t>
            </a:r>
          </a:p>
          <a:p>
            <a:pPr lvl="1"/>
            <a:r>
              <a:rPr lang="en-US" sz="1600" dirty="0"/>
              <a:t>Cost – primary variable of interest, includes labor, nonlabor, contributions, and contracts</a:t>
            </a:r>
          </a:p>
          <a:p>
            <a:pPr lvl="1"/>
            <a:r>
              <a:rPr lang="en-US" sz="1600" dirty="0"/>
              <a:t>Technical Parameters – by mission, flight element, instrument, include mass, power, data rates</a:t>
            </a:r>
          </a:p>
          <a:p>
            <a:pPr lvl="1"/>
            <a:r>
              <a:rPr lang="en-US" sz="1600" dirty="0"/>
              <a:t>Schedule – Stages of lifecycle, viewed in “Phases”</a:t>
            </a:r>
          </a:p>
          <a:p>
            <a:pPr lvl="2"/>
            <a:r>
              <a:rPr lang="en-US" sz="1400" dirty="0"/>
              <a:t>Pre-A/A – Study</a:t>
            </a:r>
          </a:p>
          <a:p>
            <a:pPr lvl="2"/>
            <a:r>
              <a:rPr lang="en-US" sz="1400" dirty="0"/>
              <a:t>B-D – Development</a:t>
            </a:r>
          </a:p>
          <a:p>
            <a:pPr lvl="2"/>
            <a:r>
              <a:rPr lang="en-US" sz="1400" dirty="0"/>
              <a:t>E-F – Operations and Mission Close-Out</a:t>
            </a:r>
          </a:p>
          <a:p>
            <a:r>
              <a:rPr lang="en-US" sz="1600" dirty="0"/>
              <a:t>Each comes with unique normalization challenges/constraints</a:t>
            </a:r>
          </a:p>
          <a:p>
            <a:endParaRPr lang="en-US" dirty="0"/>
          </a:p>
        </p:txBody>
      </p:sp>
      <p:sp>
        <p:nvSpPr>
          <p:cNvPr id="7" name="Date Placeholder 6">
            <a:extLst>
              <a:ext uri="{FF2B5EF4-FFF2-40B4-BE49-F238E27FC236}">
                <a16:creationId xmlns:a16="http://schemas.microsoft.com/office/drawing/2014/main" id="{73743A5A-170F-EA48-9428-8A7931315224}"/>
              </a:ext>
            </a:extLst>
          </p:cNvPr>
          <p:cNvSpPr>
            <a:spLocks noGrp="1"/>
          </p:cNvSpPr>
          <p:nvPr>
            <p:ph type="dt" sz="half" idx="21"/>
          </p:nvPr>
        </p:nvSpPr>
        <p:spPr/>
        <p:txBody>
          <a:bodyPr/>
          <a:lstStyle/>
          <a:p>
            <a:r>
              <a:rPr lang="en-US" dirty="0"/>
              <a:t>6/13/2024</a:t>
            </a:r>
          </a:p>
        </p:txBody>
      </p:sp>
      <p:sp>
        <p:nvSpPr>
          <p:cNvPr id="9" name="Slide Number Placeholder 8">
            <a:extLst>
              <a:ext uri="{FF2B5EF4-FFF2-40B4-BE49-F238E27FC236}">
                <a16:creationId xmlns:a16="http://schemas.microsoft.com/office/drawing/2014/main" id="{1AB533A7-EF69-E930-7E88-73EFD5FB1EE7}"/>
              </a:ext>
            </a:extLst>
          </p:cNvPr>
          <p:cNvSpPr>
            <a:spLocks noGrp="1"/>
          </p:cNvSpPr>
          <p:nvPr>
            <p:ph type="sldNum" sz="quarter" idx="23"/>
          </p:nvPr>
        </p:nvSpPr>
        <p:spPr/>
        <p:txBody>
          <a:bodyPr/>
          <a:lstStyle/>
          <a:p>
            <a:fld id="{0E0E1749-0B7E-403A-A9A7-95F2ED1F2891}" type="slidenum">
              <a:rPr lang="en-US" smtClean="0"/>
              <a:pPr/>
              <a:t>5</a:t>
            </a:fld>
            <a:endParaRPr lang="en-US" dirty="0"/>
          </a:p>
        </p:txBody>
      </p:sp>
      <p:sp>
        <p:nvSpPr>
          <p:cNvPr id="4" name="Footer Placeholder 9">
            <a:extLst>
              <a:ext uri="{FF2B5EF4-FFF2-40B4-BE49-F238E27FC236}">
                <a16:creationId xmlns:a16="http://schemas.microsoft.com/office/drawing/2014/main" id="{034B3564-BBE9-E793-4BAC-CF5F0FD4131E}"/>
              </a:ext>
            </a:extLst>
          </p:cNvPr>
          <p:cNvSpPr txBox="1">
            <a:spLocks/>
          </p:cNvSpPr>
          <p:nvPr/>
        </p:nvSpPr>
        <p:spPr>
          <a:xfrm>
            <a:off x="1676401" y="4802823"/>
            <a:ext cx="5791199" cy="27463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FF0000"/>
                </a:solidFill>
              </a:rPr>
              <a:t>Reviewed and determined not to contain CUI</a:t>
            </a:r>
            <a:r>
              <a:rPr lang="en-US" dirty="0"/>
              <a:t>.</a:t>
            </a:r>
          </a:p>
        </p:txBody>
      </p:sp>
      <p:pic>
        <p:nvPicPr>
          <p:cNvPr id="2050" name="Picture 2" descr="Data Integration: A Roadmap To Success - DBSync Integration Platform">
            <a:extLst>
              <a:ext uri="{FF2B5EF4-FFF2-40B4-BE49-F238E27FC236}">
                <a16:creationId xmlns:a16="http://schemas.microsoft.com/office/drawing/2014/main" id="{007AF749-E493-451C-DF05-056C4ACBD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370" y="2024008"/>
            <a:ext cx="2680630" cy="149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35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Data Fidelity</a:t>
            </a:r>
          </a:p>
        </p:txBody>
      </p:sp>
      <p:sp>
        <p:nvSpPr>
          <p:cNvPr id="4" name="Content Placeholder 3">
            <a:extLst>
              <a:ext uri="{FF2B5EF4-FFF2-40B4-BE49-F238E27FC236}">
                <a16:creationId xmlns:a16="http://schemas.microsoft.com/office/drawing/2014/main" id="{7B637770-6659-140B-2A5B-4607E7802FC8}"/>
              </a:ext>
            </a:extLst>
          </p:cNvPr>
          <p:cNvSpPr>
            <a:spLocks noGrp="1"/>
          </p:cNvSpPr>
          <p:nvPr>
            <p:ph sz="quarter" idx="19"/>
          </p:nvPr>
        </p:nvSpPr>
        <p:spPr>
          <a:xfrm>
            <a:off x="1412240" y="1243173"/>
            <a:ext cx="6319520" cy="3078319"/>
          </a:xfrm>
        </p:spPr>
        <p:txBody>
          <a:bodyPr/>
          <a:lstStyle/>
          <a:p>
            <a:r>
              <a:rPr lang="en-US" sz="1600" dirty="0"/>
              <a:t>Pillar upon which all downstream modeling rests upon</a:t>
            </a:r>
          </a:p>
          <a:p>
            <a:r>
              <a:rPr lang="en-US" sz="1600" dirty="0"/>
              <a:t>Relevant questions:</a:t>
            </a:r>
          </a:p>
          <a:p>
            <a:pPr lvl="1"/>
            <a:r>
              <a:rPr lang="en-US" sz="1600" dirty="0"/>
              <a:t>Where is data coming from?</a:t>
            </a:r>
          </a:p>
          <a:p>
            <a:pPr lvl="1"/>
            <a:r>
              <a:rPr lang="en-US" sz="1600" dirty="0"/>
              <a:t>Does the data agree with other sources? If not, why?</a:t>
            </a:r>
          </a:p>
          <a:p>
            <a:pPr lvl="1"/>
            <a:r>
              <a:rPr lang="en-US" sz="1600" dirty="0"/>
              <a:t>What (if any) normalizations need to occur to prepare data for analysis?</a:t>
            </a:r>
          </a:p>
          <a:p>
            <a:r>
              <a:rPr lang="en-US" sz="1600" dirty="0"/>
              <a:t>Normalization – refers to process of transforming variables </a:t>
            </a:r>
          </a:p>
          <a:p>
            <a:pPr lvl="1"/>
            <a:r>
              <a:rPr lang="en-US" sz="1600" dirty="0"/>
              <a:t>Ex. Consistent Fiscal Year for cost, charge accounts mapped to correct WBS</a:t>
            </a:r>
          </a:p>
          <a:p>
            <a:r>
              <a:rPr lang="en-US" sz="1600" dirty="0"/>
              <a:t>Iterative procedure to account for as much uncertainty as possible</a:t>
            </a:r>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6</a:t>
            </a:fld>
            <a:endParaRPr lang="en-US" dirty="0"/>
          </a:p>
        </p:txBody>
      </p:sp>
      <p:sp>
        <p:nvSpPr>
          <p:cNvPr id="8" name="Footer Placeholder 9">
            <a:extLst>
              <a:ext uri="{FF2B5EF4-FFF2-40B4-BE49-F238E27FC236}">
                <a16:creationId xmlns:a16="http://schemas.microsoft.com/office/drawing/2014/main" id="{0A6EDC89-BEA9-B0D9-6CA0-D6582389CA9D}"/>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Tree>
    <p:extLst>
      <p:ext uri="{BB962C8B-B14F-4D97-AF65-F5344CB8AC3E}">
        <p14:creationId xmlns:p14="http://schemas.microsoft.com/office/powerpoint/2010/main" val="286838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General Process</a:t>
            </a:r>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7</a:t>
            </a:fld>
            <a:endParaRPr lang="en-US" dirty="0"/>
          </a:p>
        </p:txBody>
      </p:sp>
      <p:sp>
        <p:nvSpPr>
          <p:cNvPr id="8" name="Footer Placeholder 9">
            <a:extLst>
              <a:ext uri="{FF2B5EF4-FFF2-40B4-BE49-F238E27FC236}">
                <a16:creationId xmlns:a16="http://schemas.microsoft.com/office/drawing/2014/main" id="{0A6EDC89-BEA9-B0D9-6CA0-D6582389CA9D}"/>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
        <p:nvSpPr>
          <p:cNvPr id="2" name="TextBox 1">
            <a:extLst>
              <a:ext uri="{FF2B5EF4-FFF2-40B4-BE49-F238E27FC236}">
                <a16:creationId xmlns:a16="http://schemas.microsoft.com/office/drawing/2014/main" id="{D73FB5BF-9C66-7C15-E99F-E06C3FC7A33E}"/>
              </a:ext>
            </a:extLst>
          </p:cNvPr>
          <p:cNvSpPr txBox="1"/>
          <p:nvPr/>
        </p:nvSpPr>
        <p:spPr>
          <a:xfrm>
            <a:off x="160619" y="1971585"/>
            <a:ext cx="168488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Initial data visualization with Python or R</a:t>
            </a:r>
          </a:p>
        </p:txBody>
      </p:sp>
      <p:sp>
        <p:nvSpPr>
          <p:cNvPr id="6" name="Arrow: Right 5">
            <a:extLst>
              <a:ext uri="{FF2B5EF4-FFF2-40B4-BE49-F238E27FC236}">
                <a16:creationId xmlns:a16="http://schemas.microsoft.com/office/drawing/2014/main" id="{54A58954-9C1E-07E5-1EA4-D208D21E779F}"/>
              </a:ext>
            </a:extLst>
          </p:cNvPr>
          <p:cNvSpPr/>
          <p:nvPr/>
        </p:nvSpPr>
        <p:spPr>
          <a:xfrm>
            <a:off x="1858462" y="2381076"/>
            <a:ext cx="459748" cy="484632"/>
          </a:xfrm>
          <a:prstGeom prst="rightArrow">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TextBox 8">
            <a:extLst>
              <a:ext uri="{FF2B5EF4-FFF2-40B4-BE49-F238E27FC236}">
                <a16:creationId xmlns:a16="http://schemas.microsoft.com/office/drawing/2014/main" id="{F94C0DE5-7D4E-17F6-FAD7-5B23F1EE66BF}"/>
              </a:ext>
            </a:extLst>
          </p:cNvPr>
          <p:cNvSpPr txBox="1"/>
          <p:nvPr/>
        </p:nvSpPr>
        <p:spPr>
          <a:xfrm>
            <a:off x="2311775" y="1525370"/>
            <a:ext cx="1838985"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Speak with Cost and Systems Engineers to identify parameters of interest and current fidelity of data</a:t>
            </a:r>
          </a:p>
        </p:txBody>
      </p:sp>
      <p:sp>
        <p:nvSpPr>
          <p:cNvPr id="19" name="TextBox 18">
            <a:extLst>
              <a:ext uri="{FF2B5EF4-FFF2-40B4-BE49-F238E27FC236}">
                <a16:creationId xmlns:a16="http://schemas.microsoft.com/office/drawing/2014/main" id="{4026331D-52A0-278D-1219-6BB82442248D}"/>
              </a:ext>
            </a:extLst>
          </p:cNvPr>
          <p:cNvSpPr txBox="1"/>
          <p:nvPr/>
        </p:nvSpPr>
        <p:spPr>
          <a:xfrm>
            <a:off x="4617029" y="1248371"/>
            <a:ext cx="1952088"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Identify and compare alternative sources of same parameters – conduct normalizations based on findings and discussion</a:t>
            </a:r>
          </a:p>
        </p:txBody>
      </p:sp>
      <p:sp>
        <p:nvSpPr>
          <p:cNvPr id="26" name="Arrow: Right 25">
            <a:extLst>
              <a:ext uri="{FF2B5EF4-FFF2-40B4-BE49-F238E27FC236}">
                <a16:creationId xmlns:a16="http://schemas.microsoft.com/office/drawing/2014/main" id="{A29361C4-0241-AEDF-959E-0A8A85A13D2F}"/>
              </a:ext>
            </a:extLst>
          </p:cNvPr>
          <p:cNvSpPr/>
          <p:nvPr/>
        </p:nvSpPr>
        <p:spPr>
          <a:xfrm>
            <a:off x="4157281" y="2381076"/>
            <a:ext cx="459748" cy="484632"/>
          </a:xfrm>
          <a:prstGeom prst="rightArrow">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7" name="Arrow: Right 26">
            <a:extLst>
              <a:ext uri="{FF2B5EF4-FFF2-40B4-BE49-F238E27FC236}">
                <a16:creationId xmlns:a16="http://schemas.microsoft.com/office/drawing/2014/main" id="{DAB5D18B-C2D3-9776-3E24-45F53096E0DE}"/>
              </a:ext>
            </a:extLst>
          </p:cNvPr>
          <p:cNvSpPr/>
          <p:nvPr/>
        </p:nvSpPr>
        <p:spPr>
          <a:xfrm>
            <a:off x="6569117" y="2381074"/>
            <a:ext cx="459748" cy="484632"/>
          </a:xfrm>
          <a:prstGeom prst="rightArrow">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8" name="TextBox 27">
            <a:extLst>
              <a:ext uri="{FF2B5EF4-FFF2-40B4-BE49-F238E27FC236}">
                <a16:creationId xmlns:a16="http://schemas.microsoft.com/office/drawing/2014/main" id="{B516A595-E700-1198-27EE-D4D43EEB0D78}"/>
              </a:ext>
            </a:extLst>
          </p:cNvPr>
          <p:cNvSpPr txBox="1"/>
          <p:nvPr/>
        </p:nvSpPr>
        <p:spPr>
          <a:xfrm>
            <a:off x="7028865" y="1192229"/>
            <a:ext cx="1952088"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Produce code script that normalize data yielding quality final dataset for modeling work, with documentation of normalizing procedures</a:t>
            </a:r>
          </a:p>
        </p:txBody>
      </p:sp>
    </p:spTree>
    <p:extLst>
      <p:ext uri="{BB962C8B-B14F-4D97-AF65-F5344CB8AC3E}">
        <p14:creationId xmlns:p14="http://schemas.microsoft.com/office/powerpoint/2010/main" val="234178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4C8C-922C-F9EF-CA9E-F2B1F892319A}"/>
              </a:ext>
            </a:extLst>
          </p:cNvPr>
          <p:cNvSpPr>
            <a:spLocks noGrp="1"/>
          </p:cNvSpPr>
          <p:nvPr>
            <p:ph type="title"/>
          </p:nvPr>
        </p:nvSpPr>
        <p:spPr/>
        <p:txBody>
          <a:bodyPr/>
          <a:lstStyle/>
          <a:p>
            <a:r>
              <a:rPr lang="en-US" dirty="0"/>
              <a:t>Processing Tools</a:t>
            </a:r>
          </a:p>
        </p:txBody>
      </p:sp>
      <p:sp>
        <p:nvSpPr>
          <p:cNvPr id="5" name="Date Placeholder 4">
            <a:extLst>
              <a:ext uri="{FF2B5EF4-FFF2-40B4-BE49-F238E27FC236}">
                <a16:creationId xmlns:a16="http://schemas.microsoft.com/office/drawing/2014/main" id="{225FEFB3-110F-5C72-B205-45B04CAFAD2C}"/>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60ABBED0-4844-5FC3-21AA-CA4FC47DF051}"/>
              </a:ext>
            </a:extLst>
          </p:cNvPr>
          <p:cNvSpPr>
            <a:spLocks noGrp="1"/>
          </p:cNvSpPr>
          <p:nvPr>
            <p:ph type="sldNum" sz="quarter" idx="22"/>
          </p:nvPr>
        </p:nvSpPr>
        <p:spPr/>
        <p:txBody>
          <a:bodyPr/>
          <a:lstStyle/>
          <a:p>
            <a:fld id="{0E0E1749-0B7E-403A-A9A7-95F2ED1F2891}" type="slidenum">
              <a:rPr lang="en-US" smtClean="0"/>
              <a:pPr/>
              <a:t>8</a:t>
            </a:fld>
            <a:endParaRPr lang="en-US" dirty="0"/>
          </a:p>
        </p:txBody>
      </p:sp>
      <p:sp>
        <p:nvSpPr>
          <p:cNvPr id="8" name="Footer Placeholder 9">
            <a:extLst>
              <a:ext uri="{FF2B5EF4-FFF2-40B4-BE49-F238E27FC236}">
                <a16:creationId xmlns:a16="http://schemas.microsoft.com/office/drawing/2014/main" id="{0A6EDC89-BEA9-B0D9-6CA0-D6582389CA9D}"/>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pic>
        <p:nvPicPr>
          <p:cNvPr id="6146" name="Picture 2" descr="How to Create Animated Visualizations with Plotly | by Soner Yıldırım |  Towards Data Science">
            <a:extLst>
              <a:ext uri="{FF2B5EF4-FFF2-40B4-BE49-F238E27FC236}">
                <a16:creationId xmlns:a16="http://schemas.microsoft.com/office/drawing/2014/main" id="{F99A7A6F-3DFC-9F36-2FF0-0CF910CB6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8096"/>
            <a:ext cx="4453932" cy="184498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E4AEA582-D483-FE56-E8E1-EBE5C1367BFA}"/>
              </a:ext>
            </a:extLst>
          </p:cNvPr>
          <p:cNvSpPr txBox="1">
            <a:spLocks/>
          </p:cNvSpPr>
          <p:nvPr/>
        </p:nvSpPr>
        <p:spPr>
          <a:xfrm>
            <a:off x="279826" y="1243173"/>
            <a:ext cx="4846978" cy="3074826"/>
          </a:xfrm>
          <a:prstGeom prst="rect">
            <a:avLst/>
          </a:prstGeom>
        </p:spPr>
        <p:txBody>
          <a:bodyPr vert="horz" lIns="91440" tIns="45720" rIns="91440" bIns="45720" rtlCol="0">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 focused on Python, particularly the Pandas and </a:t>
            </a:r>
            <a:r>
              <a:rPr lang="en-US" sz="1800" dirty="0" err="1"/>
              <a:t>Plotly</a:t>
            </a:r>
            <a:r>
              <a:rPr lang="en-US" sz="1800" dirty="0"/>
              <a:t> packages for data frame manipulation and visualization creation</a:t>
            </a:r>
          </a:p>
          <a:p>
            <a:r>
              <a:rPr lang="en-US" sz="1800" dirty="0" err="1"/>
              <a:t>Plotly</a:t>
            </a:r>
            <a:r>
              <a:rPr lang="en-US" sz="1800" dirty="0"/>
              <a:t> – allows for interactive visuals, elevating users’ ability to control their analysis experience</a:t>
            </a:r>
          </a:p>
          <a:p>
            <a:r>
              <a:rPr lang="en-US" sz="1800" dirty="0"/>
              <a:t>Both packages scale well with large datasets in terms of visualization and normalization capabilities</a:t>
            </a:r>
          </a:p>
          <a:p>
            <a:endParaRPr lang="en-US" dirty="0"/>
          </a:p>
        </p:txBody>
      </p:sp>
    </p:spTree>
    <p:extLst>
      <p:ext uri="{BB962C8B-B14F-4D97-AF65-F5344CB8AC3E}">
        <p14:creationId xmlns:p14="http://schemas.microsoft.com/office/powerpoint/2010/main" val="2207542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89CA-B7E0-17B4-046B-90AF2A653FE6}"/>
              </a:ext>
            </a:extLst>
          </p:cNvPr>
          <p:cNvSpPr>
            <a:spLocks noGrp="1"/>
          </p:cNvSpPr>
          <p:nvPr>
            <p:ph type="title"/>
          </p:nvPr>
        </p:nvSpPr>
        <p:spPr/>
        <p:txBody>
          <a:bodyPr/>
          <a:lstStyle/>
          <a:p>
            <a:r>
              <a:rPr lang="en-US" dirty="0"/>
              <a:t>Examples of Sources</a:t>
            </a:r>
          </a:p>
        </p:txBody>
      </p:sp>
      <p:sp>
        <p:nvSpPr>
          <p:cNvPr id="4" name="Content Placeholder 3">
            <a:extLst>
              <a:ext uri="{FF2B5EF4-FFF2-40B4-BE49-F238E27FC236}">
                <a16:creationId xmlns:a16="http://schemas.microsoft.com/office/drawing/2014/main" id="{570CF441-52EE-AF4A-D0DE-6A4BCEB8FA08}"/>
              </a:ext>
            </a:extLst>
          </p:cNvPr>
          <p:cNvSpPr>
            <a:spLocks noGrp="1"/>
          </p:cNvSpPr>
          <p:nvPr>
            <p:ph sz="quarter" idx="19"/>
          </p:nvPr>
        </p:nvSpPr>
        <p:spPr>
          <a:xfrm>
            <a:off x="1412240" y="1253447"/>
            <a:ext cx="6319520" cy="3068045"/>
          </a:xfrm>
        </p:spPr>
        <p:txBody>
          <a:bodyPr/>
          <a:lstStyle/>
          <a:p>
            <a:r>
              <a:rPr lang="en-US" sz="1800" dirty="0"/>
              <a:t>Oracle Database – Provides granular workforce records, monthly FTE’s and cost for various projects</a:t>
            </a:r>
          </a:p>
          <a:p>
            <a:r>
              <a:rPr lang="en-US" sz="1800" dirty="0"/>
              <a:t>Work Definition – Project level records and schedule</a:t>
            </a:r>
          </a:p>
          <a:p>
            <a:r>
              <a:rPr lang="en-US" sz="1800" dirty="0"/>
              <a:t>CADB – Project level costs by Fiscal year, with information about project phases and WBS mappings</a:t>
            </a:r>
          </a:p>
          <a:p>
            <a:r>
              <a:rPr lang="en-US" sz="1800" dirty="0"/>
              <a:t>ZAP – 312C Database intended to serve as warehouse for “gold standard” data based on normalizations conducted</a:t>
            </a:r>
          </a:p>
          <a:p>
            <a:r>
              <a:rPr lang="en-US" sz="1800" dirty="0"/>
              <a:t>My work consisted of gathering, merging, and pre-processing data from these sources to generate high-quality datasets for modeling tasks</a:t>
            </a:r>
          </a:p>
        </p:txBody>
      </p:sp>
      <p:sp>
        <p:nvSpPr>
          <p:cNvPr id="5" name="Date Placeholder 4">
            <a:extLst>
              <a:ext uri="{FF2B5EF4-FFF2-40B4-BE49-F238E27FC236}">
                <a16:creationId xmlns:a16="http://schemas.microsoft.com/office/drawing/2014/main" id="{FD9821CF-6E2A-BA42-0CC2-8DAA030D53F3}"/>
              </a:ext>
            </a:extLst>
          </p:cNvPr>
          <p:cNvSpPr>
            <a:spLocks noGrp="1"/>
          </p:cNvSpPr>
          <p:nvPr>
            <p:ph type="dt" sz="half" idx="20"/>
          </p:nvPr>
        </p:nvSpPr>
        <p:spPr/>
        <p:txBody>
          <a:bodyPr/>
          <a:lstStyle/>
          <a:p>
            <a:r>
              <a:rPr lang="en-US" dirty="0"/>
              <a:t>6/13/2024</a:t>
            </a:r>
          </a:p>
        </p:txBody>
      </p:sp>
      <p:sp>
        <p:nvSpPr>
          <p:cNvPr id="7" name="Slide Number Placeholder 6">
            <a:extLst>
              <a:ext uri="{FF2B5EF4-FFF2-40B4-BE49-F238E27FC236}">
                <a16:creationId xmlns:a16="http://schemas.microsoft.com/office/drawing/2014/main" id="{D2CF70FC-9996-C4DD-B251-5F8996BBCADD}"/>
              </a:ext>
            </a:extLst>
          </p:cNvPr>
          <p:cNvSpPr>
            <a:spLocks noGrp="1"/>
          </p:cNvSpPr>
          <p:nvPr>
            <p:ph type="sldNum" sz="quarter" idx="22"/>
          </p:nvPr>
        </p:nvSpPr>
        <p:spPr/>
        <p:txBody>
          <a:bodyPr/>
          <a:lstStyle/>
          <a:p>
            <a:fld id="{0E0E1749-0B7E-403A-A9A7-95F2ED1F2891}" type="slidenum">
              <a:rPr lang="en-US" smtClean="0"/>
              <a:pPr/>
              <a:t>9</a:t>
            </a:fld>
            <a:endParaRPr lang="en-US" dirty="0"/>
          </a:p>
        </p:txBody>
      </p:sp>
      <p:sp>
        <p:nvSpPr>
          <p:cNvPr id="8" name="Footer Placeholder 9">
            <a:extLst>
              <a:ext uri="{FF2B5EF4-FFF2-40B4-BE49-F238E27FC236}">
                <a16:creationId xmlns:a16="http://schemas.microsoft.com/office/drawing/2014/main" id="{7AE7CE3C-FD5D-EE0A-F341-5D37BF6D5B13}"/>
              </a:ext>
            </a:extLst>
          </p:cNvPr>
          <p:cNvSpPr>
            <a:spLocks noGrp="1"/>
          </p:cNvSpPr>
          <p:nvPr>
            <p:ph type="ftr" sz="quarter" idx="21"/>
          </p:nvPr>
        </p:nvSpPr>
        <p:spPr>
          <a:xfrm>
            <a:off x="1676401" y="4802823"/>
            <a:ext cx="5791199" cy="274637"/>
          </a:xfrm>
        </p:spPr>
        <p:txBody>
          <a:bodyPr/>
          <a:lstStyle/>
          <a:p>
            <a:r>
              <a:rPr lang="en-US" dirty="0"/>
              <a:t>Reviewed and determined not to contain CUI.</a:t>
            </a:r>
          </a:p>
        </p:txBody>
      </p:sp>
    </p:spTree>
    <p:extLst>
      <p:ext uri="{BB962C8B-B14F-4D97-AF65-F5344CB8AC3E}">
        <p14:creationId xmlns:p14="http://schemas.microsoft.com/office/powerpoint/2010/main" val="1133425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522&quot;&gt;&lt;object type=&quot;3&quot; unique_id=&quot;10523&quot;&gt;&lt;property id=&quot;20148&quot; value=&quot;5&quot;/&gt;&lt;property id=&quot;20300&quot; value=&quot;Slide 1&quot;/&gt;&lt;property id=&quot;20307&quot; value=&quot;277&quot;/&gt;&lt;/object&gt;&lt;object type=&quot;3&quot; unique_id=&quot;10524&quot;&gt;&lt;property id=&quot;20148&quot; value=&quot;5&quot;/&gt;&lt;property id=&quot;20300&quot; value=&quot;Slide 2&quot;/&gt;&lt;property id=&quot;20307&quot; value=&quot;281&quot;/&gt;&lt;/object&gt;&lt;object type=&quot;3&quot; unique_id=&quot;10525&quot;&gt;&lt;property id=&quot;20148&quot; value=&quot;5&quot;/&gt;&lt;property id=&quot;20300&quot; value=&quot;Slide 3&quot;/&gt;&lt;property id=&quot;20307&quot; value=&quot;280&quot;/&gt;&lt;/object&gt;&lt;object type=&quot;3&quot; unique_id=&quot;10526&quot;&gt;&lt;property id=&quot;20148&quot; value=&quot;5&quot;/&gt;&lt;property id=&quot;20300&quot; value=&quot;Slide 4&quot;/&gt;&lt;property id=&quot;20307&quot; value=&quot;278&quot;/&gt;&lt;/object&gt;&lt;/object&gt;&lt;object type=&quot;8&quot; unique_id=&quot;10532&quot;&gt;&lt;/object&gt;&lt;/object&gt;&lt;/database&gt;"/>
  <p:tag name="MMPROD_NEXTUNIQUEID" val="10010"/>
  <p:tag name="SECTOMILLISECCONVERTED" val="1"/>
</p:tagLst>
</file>

<file path=ppt/theme/theme1.xml><?xml version="1.0" encoding="utf-8"?>
<a:theme xmlns:a="http://schemas.openxmlformats.org/drawingml/2006/main" name="NASAjpl-White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lumMod val="65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ASAjpl-Black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22751</TotalTime>
  <Words>2004</Words>
  <Application>Microsoft Office PowerPoint</Application>
  <PresentationFormat>On-screen Show (16:9)</PresentationFormat>
  <Paragraphs>229</Paragraphs>
  <Slides>26</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Aptos</vt:lpstr>
      <vt:lpstr>Arial</vt:lpstr>
      <vt:lpstr>NASAjpl-WhiteTheme-16x9-vA6</vt:lpstr>
      <vt:lpstr>NASAjpl-BlackTheme-16x9-vA6</vt:lpstr>
      <vt:lpstr>PowerPoint Presentation</vt:lpstr>
      <vt:lpstr>About Me</vt:lpstr>
      <vt:lpstr>The Big Picture</vt:lpstr>
      <vt:lpstr>My Contributions to the Group</vt:lpstr>
      <vt:lpstr>Relevant Data in Cost Estimation</vt:lpstr>
      <vt:lpstr>Data Fidelity</vt:lpstr>
      <vt:lpstr>General Process</vt:lpstr>
      <vt:lpstr>Processing Tools</vt:lpstr>
      <vt:lpstr>Examples of Sources</vt:lpstr>
      <vt:lpstr>WBS Normalizations</vt:lpstr>
      <vt:lpstr>FTE/Cost Normalizations</vt:lpstr>
      <vt:lpstr>ICM Modeling Background</vt:lpstr>
      <vt:lpstr>ICM Modeling Background</vt:lpstr>
      <vt:lpstr>ICM Modeling Background</vt:lpstr>
      <vt:lpstr>ICM Modeling Example</vt:lpstr>
      <vt:lpstr>Schedule Normalizations</vt:lpstr>
      <vt:lpstr>Schedule Normalization Example</vt:lpstr>
      <vt:lpstr>Technical Data Normalizations</vt:lpstr>
      <vt:lpstr>Technical Data Normalizations Example</vt:lpstr>
      <vt:lpstr>Technical Data Normalizations Example</vt:lpstr>
      <vt:lpstr>Workforce Analysis Visualization and Exploration Tool</vt:lpstr>
      <vt:lpstr>Summary </vt:lpstr>
      <vt:lpstr>Acknowledgements</vt:lpstr>
      <vt:lpstr>Additional 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Beer, Trevor (US 312C)</cp:lastModifiedBy>
  <cp:revision>184</cp:revision>
  <dcterms:created xsi:type="dcterms:W3CDTF">2016-09-08T21:41:17Z</dcterms:created>
  <dcterms:modified xsi:type="dcterms:W3CDTF">2024-06-13T17:05:36Z</dcterms:modified>
</cp:coreProperties>
</file>